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259" r:id="rId2"/>
    <p:sldId id="389" r:id="rId3"/>
    <p:sldId id="359" r:id="rId4"/>
    <p:sldId id="383" r:id="rId5"/>
    <p:sldId id="302" r:id="rId6"/>
    <p:sldId id="384" r:id="rId7"/>
    <p:sldId id="358" r:id="rId8"/>
    <p:sldId id="390" r:id="rId9"/>
    <p:sldId id="362" r:id="rId10"/>
    <p:sldId id="369" r:id="rId11"/>
    <p:sldId id="370" r:id="rId12"/>
    <p:sldId id="371" r:id="rId13"/>
    <p:sldId id="372" r:id="rId14"/>
    <p:sldId id="391" r:id="rId15"/>
    <p:sldId id="392" r:id="rId16"/>
    <p:sldId id="379" r:id="rId17"/>
    <p:sldId id="376" r:id="rId18"/>
    <p:sldId id="381" r:id="rId19"/>
    <p:sldId id="396" r:id="rId20"/>
    <p:sldId id="393" r:id="rId21"/>
    <p:sldId id="373" r:id="rId22"/>
    <p:sldId id="394" r:id="rId23"/>
    <p:sldId id="355" r:id="rId24"/>
    <p:sldId id="395" r:id="rId25"/>
    <p:sldId id="385" r:id="rId26"/>
    <p:sldId id="386" r:id="rId27"/>
    <p:sldId id="387" r:id="rId28"/>
    <p:sldId id="388" r:id="rId29"/>
  </p:sldIdLst>
  <p:sldSz cx="9906000" cy="6858000" type="A4"/>
  <p:notesSz cx="6669088" cy="9926638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华文楷体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华文楷体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华文楷体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华文楷体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华文楷体" panose="02010600040101010101" pitchFamily="2" charset="-122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panose="020B0604020202020204" pitchFamily="34" charset="0"/>
        <a:ea typeface="华文楷体" panose="02010600040101010101" pitchFamily="2" charset="-122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panose="020B0604020202020204" pitchFamily="34" charset="0"/>
        <a:ea typeface="华文楷体" panose="02010600040101010101" pitchFamily="2" charset="-122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panose="020B0604020202020204" pitchFamily="34" charset="0"/>
        <a:ea typeface="华文楷体" panose="02010600040101010101" pitchFamily="2" charset="-122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panose="020B0604020202020204" pitchFamily="34" charset="0"/>
        <a:ea typeface="华文楷体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36699"/>
    <a:srgbClr val="6600FF"/>
    <a:srgbClr val="0066FF"/>
    <a:srgbClr val="666633"/>
    <a:srgbClr val="FF0000"/>
    <a:srgbClr val="99000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94521" autoAdjust="0"/>
  </p:normalViewPr>
  <p:slideViewPr>
    <p:cSldViewPr>
      <p:cViewPr varScale="1">
        <p:scale>
          <a:sx n="63" d="100"/>
          <a:sy n="63" d="100"/>
        </p:scale>
        <p:origin x="1328" y="44"/>
      </p:cViewPr>
      <p:guideLst>
        <p:guide orient="horz" pos="4319"/>
        <p:guide pos="86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4"/>
    </p:cViewPr>
  </p:sorterViewPr>
  <p:notesViewPr>
    <p:cSldViewPr>
      <p:cViewPr varScale="1">
        <p:scale>
          <a:sx n="53" d="100"/>
          <a:sy n="53" d="100"/>
        </p:scale>
        <p:origin x="-1920" y="-108"/>
      </p:cViewPr>
      <p:guideLst>
        <p:guide orient="horz" pos="3127"/>
        <p:guide pos="21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.xml"/><Relationship Id="rId2" Type="http://schemas.openxmlformats.org/officeDocument/2006/relationships/slide" Target="slides/slide5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890665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5" tIns="45533" rIns="91065" bIns="45533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867" y="1"/>
            <a:ext cx="2890665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5" tIns="45533" rIns="91065" bIns="455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630"/>
            <a:ext cx="2890665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5" tIns="45533" rIns="91065" bIns="45533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867" y="9428630"/>
            <a:ext cx="2890665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5" tIns="45533" rIns="91065" bIns="455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015EC3-851F-49CD-9ACF-4D70A37631C4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101002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890665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5" tIns="45533" rIns="91065" bIns="45533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AU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867" y="1"/>
            <a:ext cx="2890665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5" tIns="45533" rIns="91065" bIns="455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6113" y="742950"/>
            <a:ext cx="5376862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597" y="4715113"/>
            <a:ext cx="5335894" cy="446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5" tIns="45533" rIns="91065" bIns="455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noProof="0" smtClean="0"/>
              <a:t>Click to edit Master text styles</a:t>
            </a:r>
          </a:p>
          <a:p>
            <a:pPr lvl="1"/>
            <a:r>
              <a:rPr lang="en-AU" altLang="zh-CN" noProof="0" smtClean="0"/>
              <a:t>Second level</a:t>
            </a:r>
          </a:p>
          <a:p>
            <a:pPr lvl="2"/>
            <a:r>
              <a:rPr lang="en-AU" altLang="zh-CN" noProof="0" smtClean="0"/>
              <a:t>Third level</a:t>
            </a:r>
          </a:p>
          <a:p>
            <a:pPr lvl="3"/>
            <a:r>
              <a:rPr lang="en-AU" altLang="zh-CN" noProof="0" smtClean="0"/>
              <a:t>Fourth level</a:t>
            </a:r>
          </a:p>
          <a:p>
            <a:pPr lvl="4"/>
            <a:r>
              <a:rPr lang="en-AU" altLang="zh-CN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630"/>
            <a:ext cx="2890665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5" tIns="45533" rIns="91065" bIns="45533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867" y="9428630"/>
            <a:ext cx="2890665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5" tIns="45533" rIns="91065" bIns="455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347C8DA-F8C2-401D-8789-351E0170C9C2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266228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9904" indent="-28457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314" indent="-2276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639" indent="-2276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8965" indent="-2276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4290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9616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4941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0267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7EB509-1E9E-48E6-A094-93A9498EDEC9}" type="slidenum">
              <a:rPr lang="zh-CN" altLang="en-AU" smtClean="0"/>
              <a:pPr>
                <a:spcBef>
                  <a:spcPct val="0"/>
                </a:spcBef>
              </a:pPr>
              <a:t>1</a:t>
            </a:fld>
            <a:endParaRPr lang="en-AU" altLang="zh-CN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92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9904" indent="-28457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314" indent="-2276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639" indent="-2276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8965" indent="-2276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4290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9616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4941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0267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C03B7D-0E74-4624-BE95-395F3291D101}" type="slidenum">
              <a:rPr lang="zh-CN" altLang="en-AU" smtClean="0"/>
              <a:pPr>
                <a:spcBef>
                  <a:spcPct val="0"/>
                </a:spcBef>
              </a:pPr>
              <a:t>5</a:t>
            </a:fld>
            <a:endParaRPr lang="en-AU" altLang="zh-CN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758" y="4713518"/>
            <a:ext cx="4893572" cy="4469301"/>
          </a:xfrm>
          <a:noFill/>
        </p:spPr>
        <p:txBody>
          <a:bodyPr lIns="92313" tIns="46157" rIns="92313" bIns="46157"/>
          <a:lstStyle/>
          <a:p>
            <a:pPr eaLnBrk="1" hangingPunct="1"/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0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9904" indent="-28457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314" indent="-2276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639" indent="-2276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8965" indent="-2276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4290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9616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4941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0267" indent="-227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9780FF6-7788-413A-845C-C2665AAC4C24}" type="slidenum">
              <a:rPr lang="zh-CN" altLang="en-AU"/>
              <a:pPr>
                <a:spcBef>
                  <a:spcPct val="0"/>
                </a:spcBef>
              </a:pPr>
              <a:t>6</a:t>
            </a:fld>
            <a:endParaRPr lang="en-AU" altLang="zh-CN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144" y="3245033"/>
            <a:ext cx="7103622" cy="3077433"/>
          </a:xfrm>
          <a:noFill/>
        </p:spPr>
        <p:txBody>
          <a:bodyPr lIns="92313" tIns="46157" rIns="92313" bIns="46157"/>
          <a:lstStyle/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85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3" descr="Sellers-TitleMaster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/>
          <a:stretch>
            <a:fillRect/>
          </a:stretch>
        </p:blipFill>
        <p:spPr bwMode="gray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24"/>
          <p:cNvSpPr txBox="1">
            <a:spLocks noChangeArrowheads="1"/>
          </p:cNvSpPr>
          <p:nvPr userDrawn="1"/>
        </p:nvSpPr>
        <p:spPr bwMode="auto">
          <a:xfrm>
            <a:off x="6988175" y="7938"/>
            <a:ext cx="22669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68F20A16-A2D0-4524-A195-15F717EC7025}" type="datetime1">
              <a:rPr lang="zh-CN" altLang="en-US" sz="700" b="0" smtClean="0">
                <a:solidFill>
                  <a:srgbClr val="B2B2B2"/>
                </a:solidFill>
                <a:ea typeface="宋体" panose="02010600030101010101" pitchFamily="2" charset="-122"/>
              </a:rPr>
              <a:pPr algn="r">
                <a:spcBef>
                  <a:spcPct val="50000"/>
                </a:spcBef>
                <a:defRPr/>
              </a:pPr>
              <a:t>2019/9/11</a:t>
            </a:fld>
            <a:r>
              <a:rPr lang="en-US" altLang="en-US" sz="700" b="0" smtClean="0">
                <a:solidFill>
                  <a:srgbClr val="B2B2B2"/>
                </a:solidFill>
              </a:rPr>
              <a:t>  </a:t>
            </a:r>
            <a:fld id="{AFA887A3-7A22-4F1A-A421-4B91D03D46F6}" type="slidenum">
              <a:rPr lang="en-US" altLang="en-US" sz="700" b="0" smtClean="0">
                <a:solidFill>
                  <a:srgbClr val="B2B2B2"/>
                </a:solidFill>
              </a:rPr>
              <a:pPr algn="r">
                <a:spcBef>
                  <a:spcPct val="50000"/>
                </a:spcBef>
                <a:defRPr/>
              </a:pPr>
              <a:t>‹#›</a:t>
            </a:fld>
            <a:r>
              <a:rPr lang="en-US" altLang="en-US" sz="700" b="0" smtClean="0">
                <a:solidFill>
                  <a:srgbClr val="B2B2B2"/>
                </a:solidFill>
              </a:rPr>
              <a:t> DAL 00-1647</a:t>
            </a:r>
          </a:p>
        </p:txBody>
      </p:sp>
      <p:sp>
        <p:nvSpPr>
          <p:cNvPr id="6169" name="Rectangle 25"/>
          <p:cNvSpPr>
            <a:spLocks noGrp="1" noChangeArrowheads="1"/>
          </p:cNvSpPr>
          <p:nvPr>
            <p:ph type="ctrTitle"/>
          </p:nvPr>
        </p:nvSpPr>
        <p:spPr bwMode="auto">
          <a:xfrm>
            <a:off x="1498600" y="2979738"/>
            <a:ext cx="778668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43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42E38-3EBB-4837-9877-14E4DEA4AD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702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31AB7-218C-4E4C-8955-F894F5DF1B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550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8A0F-284D-4C26-AF8E-13AA9F780F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368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292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53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292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B7011-C49C-4A13-A0C0-2CCBDD6A4A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673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82D44-2AD3-4C9C-B7A2-08C201B3BB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40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D94092-EE99-49CE-94FF-AFBCCD89DF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75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25F0E-BF6D-4C11-AF7F-B4974F51CC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827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26F7B-6D75-4921-B31D-D03EF441FF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321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88EF04-71C7-4BBA-9677-51A6648FC4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318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9C01E-D6FB-49E2-ADF1-CAF50ACE15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214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23806-9121-4FB1-965E-ADCC78735D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355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AECF02-C65F-4D94-9420-7237B68417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737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629400"/>
            <a:ext cx="31369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053" tIns="33526" rIns="67053" bIns="33526" numCol="1" anchor="t" anchorCtr="0" compatLnSpc="1">
            <a:prstTxWarp prst="textNoShape">
              <a:avLst/>
            </a:prstTxWarp>
          </a:bodyPr>
          <a:lstStyle>
            <a:lvl1pPr algn="ctr" defTabSz="669925" eaLnBrk="1" hangingPunct="1">
              <a:spcBef>
                <a:spcPct val="50000"/>
              </a:spcBef>
              <a:defRPr kumimoji="1" sz="10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7FC1AC0-BA1D-47DB-99B4-A720F4D27A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7" name="Line 7"/>
          <p:cNvSpPr>
            <a:spLocks noChangeShapeType="1"/>
          </p:cNvSpPr>
          <p:nvPr userDrawn="1"/>
        </p:nvSpPr>
        <p:spPr bwMode="auto">
          <a:xfrm>
            <a:off x="228600" y="609600"/>
            <a:ext cx="929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24" descr="blueglobebanner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5" descr="sjtulogo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25" y="36513"/>
            <a:ext cx="644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8"/>
          <p:cNvSpPr>
            <a:spLocks noChangeArrowheads="1"/>
          </p:cNvSpPr>
          <p:nvPr/>
        </p:nvSpPr>
        <p:spPr bwMode="auto">
          <a:xfrm>
            <a:off x="273050" y="13335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defRPr/>
            </a:pPr>
            <a:endParaRPr kumimoji="1" lang="en-AU" altLang="zh-CN" sz="2400" smtClean="0">
              <a:solidFill>
                <a:schemeClr val="tx2"/>
              </a:solidFill>
            </a:endParaRPr>
          </a:p>
        </p:txBody>
      </p:sp>
      <p:sp>
        <p:nvSpPr>
          <p:cNvPr id="1031" name="Rectangle 29"/>
          <p:cNvSpPr>
            <a:spLocks noChangeArrowheads="1"/>
          </p:cNvSpPr>
          <p:nvPr/>
        </p:nvSpPr>
        <p:spPr bwMode="auto">
          <a:xfrm>
            <a:off x="128588" y="144463"/>
            <a:ext cx="9144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7053" tIns="33526" rIns="67053" bIns="33526"/>
          <a:lstStyle>
            <a:lvl1pPr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defRPr/>
            </a:pPr>
            <a:endParaRPr kumimoji="1" lang="zh-CN" altLang="en-US" sz="2400" smtClean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sldNum="0" hdr="0" dt="0"/>
  <p:txStyles>
    <p:titleStyle>
      <a:lvl1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2pPr>
      <a:lvl3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3pPr>
      <a:lvl4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4pPr>
      <a:lvl5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5pPr>
      <a:lvl6pPr marL="4572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6pPr>
      <a:lvl7pPr marL="9144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7pPr>
      <a:lvl8pPr marL="13716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8pPr>
      <a:lvl9pPr marL="18288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9pPr>
    </p:titleStyle>
    <p:bodyStyle>
      <a:lvl1pPr marL="250825" indent="-250825" algn="l" defTabSz="669925" rtl="0" eaLnBrk="0" fontAlgn="base" hangingPunct="0">
        <a:spcBef>
          <a:spcPct val="20000"/>
        </a:spcBef>
        <a:spcAft>
          <a:spcPct val="0"/>
        </a:spcAft>
        <a:buChar char="•"/>
        <a:defRPr kumimoji="1" sz="2200" b="1">
          <a:solidFill>
            <a:schemeClr val="tx1"/>
          </a:solidFill>
          <a:latin typeface="+mn-lt"/>
          <a:ea typeface="+mn-ea"/>
          <a:cs typeface="+mn-cs"/>
        </a:defRPr>
      </a:lvl1pPr>
      <a:lvl2pPr marL="544513" indent="-209550" algn="l" defTabSz="669925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2pPr>
      <a:lvl3pPr marL="838200" indent="-168275" algn="l" defTabSz="669925" rtl="0" eaLnBrk="0" fontAlgn="base" hangingPunct="0">
        <a:spcBef>
          <a:spcPct val="20000"/>
        </a:spcBef>
        <a:spcAft>
          <a:spcPct val="0"/>
        </a:spcAft>
        <a:buChar char="•"/>
        <a:defRPr kumimoji="1" b="1">
          <a:solidFill>
            <a:schemeClr val="tx1"/>
          </a:solidFill>
          <a:latin typeface="+mn-lt"/>
          <a:ea typeface="+mn-ea"/>
        </a:defRPr>
      </a:lvl3pPr>
      <a:lvl4pPr marL="1173163" indent="-166688" algn="l" defTabSz="669925" rtl="0" eaLnBrk="0" fontAlgn="base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4pPr>
      <a:lvl5pPr marL="1508125" indent="-166688" algn="l" defTabSz="669925" rtl="0" eaLnBrk="0" fontAlgn="base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1965325" indent="-166688" algn="l" defTabSz="669925" rtl="0" fontAlgn="base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6pPr>
      <a:lvl7pPr marL="2422525" indent="-166688" algn="l" defTabSz="669925" rtl="0" fontAlgn="base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7pPr>
      <a:lvl8pPr marL="2879725" indent="-166688" algn="l" defTabSz="669925" rtl="0" fontAlgn="base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8pPr>
      <a:lvl9pPr marL="3336925" indent="-166688" algn="l" defTabSz="669925" rtl="0" fontAlgn="base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8"/>
          <p:cNvSpPr txBox="1">
            <a:spLocks noChangeArrowheads="1"/>
          </p:cNvSpPr>
          <p:nvPr/>
        </p:nvSpPr>
        <p:spPr bwMode="auto">
          <a:xfrm>
            <a:off x="3584575" y="2133600"/>
            <a:ext cx="59372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14300" indent="-1143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algn="ctr" eaLnBrk="1" hangingPunct="1">
              <a:spcBef>
                <a:spcPct val="40000"/>
              </a:spcBef>
            </a:pPr>
            <a:r>
              <a:rPr kumimoji="1" lang="zh-CN" altLang="en-AU" sz="4000" dirty="0">
                <a:latin typeface="隶书" panose="02010509060101010101" pitchFamily="49" charset="-122"/>
                <a:ea typeface="隶书" panose="02010509060101010101" pitchFamily="49" charset="-122"/>
              </a:rPr>
              <a:t>工程实践与科技创新</a:t>
            </a:r>
            <a:r>
              <a:rPr kumimoji="1" lang="en-AU" altLang="zh-CN" sz="4000" dirty="0">
                <a:latin typeface="隶书" panose="02010509060101010101" pitchFamily="49" charset="-122"/>
                <a:ea typeface="隶书" panose="02010509060101010101" pitchFamily="49" charset="-122"/>
              </a:rPr>
              <a:t>[3A]</a:t>
            </a:r>
            <a:r>
              <a:rPr kumimoji="1" lang="zh-CN" altLang="en-AU" sz="40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课程</a:t>
            </a:r>
            <a:r>
              <a:rPr kumimoji="1" lang="zh-CN" altLang="en-US" sz="40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事项和任务介绍</a:t>
            </a:r>
            <a:endParaRPr kumimoji="1" lang="zh-CN" altLang="en-AU" sz="40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 eaLnBrk="1" hangingPunct="1">
              <a:spcBef>
                <a:spcPct val="40000"/>
              </a:spcBef>
            </a:pPr>
            <a:endParaRPr kumimoji="1" lang="en-AU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 eaLnBrk="1" hangingPunct="1">
              <a:spcBef>
                <a:spcPct val="40000"/>
              </a:spcBef>
            </a:pPr>
            <a:endParaRPr kumimoji="1" lang="zh-CN" altLang="en-AU" sz="3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 eaLnBrk="1" hangingPunct="1">
              <a:spcBef>
                <a:spcPct val="40000"/>
              </a:spcBef>
            </a:pPr>
            <a:r>
              <a:rPr kumimoji="1" lang="zh-CN" altLang="en-AU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上海交通大学    电子信息与电气工程学院</a:t>
            </a:r>
          </a:p>
          <a:p>
            <a:pPr algn="ctr" eaLnBrk="1" hangingPunct="1">
              <a:spcBef>
                <a:spcPct val="40000"/>
              </a:spcBef>
            </a:pPr>
            <a:r>
              <a:rPr kumimoji="1" lang="zh-CN" altLang="en-AU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电子工程系</a:t>
            </a:r>
          </a:p>
          <a:p>
            <a:pPr algn="ctr" eaLnBrk="1" hangingPunct="1">
              <a:spcBef>
                <a:spcPct val="40000"/>
              </a:spcBef>
            </a:pPr>
            <a:r>
              <a:rPr kumimoji="1" lang="zh-CN" altLang="en-US" sz="20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20</a:t>
            </a:r>
            <a:r>
              <a:rPr kumimoji="1" lang="en-US" altLang="zh-CN" sz="20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19</a:t>
            </a:r>
            <a:r>
              <a:rPr kumimoji="1" lang="zh-CN" altLang="en-US" sz="20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年</a:t>
            </a:r>
            <a:r>
              <a:rPr kumimoji="1" lang="en-US" altLang="zh-CN" sz="20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9</a:t>
            </a:r>
            <a:r>
              <a:rPr kumimoji="1" lang="zh-CN" altLang="en-US" sz="20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月</a:t>
            </a:r>
          </a:p>
        </p:txBody>
      </p:sp>
      <p:pic>
        <p:nvPicPr>
          <p:cNvPr id="5123" name="Picture 13" descr="sjtulog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0263"/>
            <a:ext cx="1028700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4" name="Group 20"/>
          <p:cNvGrpSpPr>
            <a:grpSpLocks/>
          </p:cNvGrpSpPr>
          <p:nvPr/>
        </p:nvGrpSpPr>
        <p:grpSpPr bwMode="auto">
          <a:xfrm>
            <a:off x="0" y="2924175"/>
            <a:ext cx="4232275" cy="3933825"/>
            <a:chOff x="0" y="0"/>
            <a:chExt cx="3758" cy="3923"/>
          </a:xfrm>
        </p:grpSpPr>
        <p:graphicFrame>
          <p:nvGraphicFramePr>
            <p:cNvPr id="5125" name="Object 16"/>
            <p:cNvGraphicFramePr>
              <a:graphicFrameLocks noChangeAspect="1"/>
            </p:cNvGraphicFramePr>
            <p:nvPr/>
          </p:nvGraphicFramePr>
          <p:xfrm>
            <a:off x="0" y="0"/>
            <a:ext cx="2376" cy="1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7" name="位图图像" r:id="rId5" imgW="3772427" imgH="2343477" progId="Paint.Picture">
                    <p:embed/>
                  </p:oleObj>
                </mc:Choice>
                <mc:Fallback>
                  <p:oleObj name="位图图像" r:id="rId5" imgW="3772427" imgH="2343477" progId="Paint.Picture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376" cy="1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6" name="Object 17"/>
            <p:cNvGraphicFramePr>
              <a:graphicFrameLocks noChangeAspect="1"/>
            </p:cNvGraphicFramePr>
            <p:nvPr/>
          </p:nvGraphicFramePr>
          <p:xfrm>
            <a:off x="2372" y="368"/>
            <a:ext cx="1386" cy="2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8" name="位图图像" r:id="rId7" imgW="2200582" imgH="4600000" progId="Paint.Picture">
                    <p:embed/>
                  </p:oleObj>
                </mc:Choice>
                <mc:Fallback>
                  <p:oleObj name="位图图像" r:id="rId7" imgW="2200582" imgH="4600000" progId="Paint.Picture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" y="368"/>
                          <a:ext cx="1386" cy="28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7" name="Object 18"/>
            <p:cNvGraphicFramePr>
              <a:graphicFrameLocks noChangeAspect="1"/>
            </p:cNvGraphicFramePr>
            <p:nvPr/>
          </p:nvGraphicFramePr>
          <p:xfrm>
            <a:off x="0" y="1434"/>
            <a:ext cx="2382" cy="1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9" name="位图图像" r:id="rId9" imgW="3780952" imgH="2476190" progId="Paint.Picture">
                    <p:embed/>
                  </p:oleObj>
                </mc:Choice>
                <mc:Fallback>
                  <p:oleObj name="位图图像" r:id="rId9" imgW="3780952" imgH="2476190" progId="Paint.Picture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434"/>
                          <a:ext cx="2382" cy="1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8" name="Object 19"/>
            <p:cNvGraphicFramePr>
              <a:graphicFrameLocks noChangeAspect="1"/>
            </p:cNvGraphicFramePr>
            <p:nvPr/>
          </p:nvGraphicFramePr>
          <p:xfrm>
            <a:off x="918" y="2999"/>
            <a:ext cx="1476" cy="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0" name="位图图像" r:id="rId11" imgW="2343477" imgH="1467055" progId="Paint.Picture">
                    <p:embed/>
                  </p:oleObj>
                </mc:Choice>
                <mc:Fallback>
                  <p:oleObj name="位图图像" r:id="rId11" imgW="2343477" imgH="1467055" progId="Paint.Picture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8" y="2999"/>
                          <a:ext cx="1476" cy="9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12" y="1196752"/>
            <a:ext cx="6542833" cy="3178252"/>
          </a:xfrm>
          <a:prstGeom prst="rect">
            <a:avLst/>
          </a:prstGeom>
        </p:spPr>
      </p:pic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10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10244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课程任务介绍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第一阶段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 bwMode="auto">
          <a:xfrm>
            <a:off x="776536" y="4375004"/>
            <a:ext cx="8915400" cy="103412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基于</a:t>
            </a:r>
            <a:r>
              <a:rPr lang="en-US" altLang="zh-CN" sz="1800" dirty="0" smtClean="0">
                <a:solidFill>
                  <a:srgbClr val="C00000"/>
                </a:solidFill>
              </a:rPr>
              <a:t>TI  TPS40200</a:t>
            </a:r>
            <a:r>
              <a:rPr lang="zh-CN" altLang="en-US" sz="1800" dirty="0" smtClean="0">
                <a:solidFill>
                  <a:srgbClr val="C00000"/>
                </a:solidFill>
              </a:rPr>
              <a:t>芯片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输入电压</a:t>
            </a:r>
            <a:r>
              <a:rPr lang="en-US" altLang="zh-CN" sz="1800" dirty="0" smtClean="0">
                <a:solidFill>
                  <a:srgbClr val="C00000"/>
                </a:solidFill>
              </a:rPr>
              <a:t>10-20V</a:t>
            </a:r>
            <a:r>
              <a:rPr lang="zh-CN" altLang="en-US" sz="1800" dirty="0" smtClean="0">
                <a:solidFill>
                  <a:srgbClr val="C00000"/>
                </a:solidFill>
              </a:rPr>
              <a:t>，输出</a:t>
            </a:r>
            <a:r>
              <a:rPr lang="en-US" altLang="zh-CN" sz="1800" dirty="0" smtClean="0">
                <a:solidFill>
                  <a:srgbClr val="C00000"/>
                </a:solidFill>
              </a:rPr>
              <a:t>5V/</a:t>
            </a:r>
            <a:r>
              <a:rPr lang="zh-CN" altLang="en-US" sz="1800" dirty="0" smtClean="0">
                <a:solidFill>
                  <a:srgbClr val="C00000"/>
                </a:solidFill>
              </a:rPr>
              <a:t>额定电流</a:t>
            </a:r>
            <a:r>
              <a:rPr lang="en-US" altLang="zh-CN" sz="1800" dirty="0" smtClean="0">
                <a:solidFill>
                  <a:srgbClr val="C00000"/>
                </a:solidFill>
              </a:rPr>
              <a:t>1A</a:t>
            </a:r>
            <a:r>
              <a:rPr lang="zh-CN" altLang="en-US" sz="1800" dirty="0" smtClean="0">
                <a:solidFill>
                  <a:srgbClr val="C00000"/>
                </a:solidFill>
              </a:rPr>
              <a:t>，带过流保护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使用</a:t>
            </a:r>
            <a:r>
              <a:rPr lang="en-US" altLang="zh-CN" sz="1800" dirty="0" smtClean="0">
                <a:solidFill>
                  <a:srgbClr val="C00000"/>
                </a:solidFill>
              </a:rPr>
              <a:t>MSP430</a:t>
            </a:r>
            <a:r>
              <a:rPr lang="zh-CN" altLang="en-US" sz="1800" dirty="0" smtClean="0">
                <a:solidFill>
                  <a:srgbClr val="C00000"/>
                </a:solidFill>
              </a:rPr>
              <a:t>单片机监测输出电压和输出电流</a:t>
            </a:r>
            <a:endParaRPr lang="en-US" altLang="zh-CN" sz="1800" dirty="0" smtClean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50" y="4248822"/>
            <a:ext cx="3327413" cy="24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11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10244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solidFill>
                  <a:schemeClr val="bg1"/>
                </a:solidFill>
                <a:ea typeface="隶书" panose="02010509060101010101" pitchFamily="49" charset="-122"/>
              </a:rPr>
              <a:t>课程任务</a:t>
            </a:r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介绍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第二阶段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 bwMode="auto">
          <a:xfrm>
            <a:off x="776536" y="4375004"/>
            <a:ext cx="5076564" cy="15881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基于</a:t>
            </a:r>
            <a:r>
              <a:rPr lang="en-US" altLang="zh-CN" sz="1800" dirty="0" smtClean="0">
                <a:solidFill>
                  <a:srgbClr val="C00000"/>
                </a:solidFill>
              </a:rPr>
              <a:t>TI  TPS40200</a:t>
            </a:r>
            <a:r>
              <a:rPr lang="zh-CN" altLang="en-US" sz="1800" dirty="0" smtClean="0">
                <a:solidFill>
                  <a:srgbClr val="C00000"/>
                </a:solidFill>
              </a:rPr>
              <a:t>芯片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输入电压</a:t>
            </a:r>
            <a:r>
              <a:rPr lang="en-US" altLang="zh-CN" sz="1800" dirty="0" smtClean="0">
                <a:solidFill>
                  <a:srgbClr val="C00000"/>
                </a:solidFill>
              </a:rPr>
              <a:t>10-20V</a:t>
            </a:r>
            <a:r>
              <a:rPr lang="zh-CN" altLang="en-US" sz="1800" dirty="0" smtClean="0">
                <a:solidFill>
                  <a:srgbClr val="C00000"/>
                </a:solidFill>
              </a:rPr>
              <a:t>，输出电流</a:t>
            </a:r>
            <a:r>
              <a:rPr lang="en-US" altLang="zh-CN" sz="1800" dirty="0" smtClean="0">
                <a:solidFill>
                  <a:srgbClr val="C00000"/>
                </a:solidFill>
              </a:rPr>
              <a:t>0.1-1A</a:t>
            </a:r>
            <a:r>
              <a:rPr lang="zh-CN" altLang="en-US" sz="1800" dirty="0" smtClean="0">
                <a:solidFill>
                  <a:srgbClr val="C00000"/>
                </a:solidFill>
              </a:rPr>
              <a:t>，设点可程控设置，带过流保护和限压保护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使用</a:t>
            </a:r>
            <a:r>
              <a:rPr lang="en-US" altLang="zh-CN" sz="1800" dirty="0" smtClean="0">
                <a:solidFill>
                  <a:srgbClr val="C00000"/>
                </a:solidFill>
              </a:rPr>
              <a:t>MSP430</a:t>
            </a:r>
            <a:r>
              <a:rPr lang="zh-CN" altLang="en-US" sz="1800" dirty="0" smtClean="0">
                <a:solidFill>
                  <a:srgbClr val="C00000"/>
                </a:solidFill>
              </a:rPr>
              <a:t>单片机程控设置输出电流，并监测输出电压和输出电流</a:t>
            </a:r>
            <a:endParaRPr lang="en-US" altLang="zh-CN" sz="1800" dirty="0" smtClean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8" y="1333203"/>
            <a:ext cx="6601436" cy="29849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32" y="4077072"/>
            <a:ext cx="3501100" cy="26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76" y="944724"/>
            <a:ext cx="6084676" cy="4726106"/>
          </a:xfrm>
          <a:prstGeom prst="rect">
            <a:avLst/>
          </a:prstGeom>
        </p:spPr>
      </p:pic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12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10244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solidFill>
                  <a:schemeClr val="bg1"/>
                </a:solidFill>
                <a:ea typeface="隶书" panose="02010509060101010101" pitchFamily="49" charset="-122"/>
              </a:rPr>
              <a:t>课程任务</a:t>
            </a:r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介绍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第三阶段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 bwMode="auto">
          <a:xfrm>
            <a:off x="848544" y="5744016"/>
            <a:ext cx="5472608" cy="97872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输入电压</a:t>
            </a:r>
            <a:r>
              <a:rPr lang="en-US" altLang="zh-CN" sz="1800" dirty="0" smtClean="0">
                <a:solidFill>
                  <a:srgbClr val="C00000"/>
                </a:solidFill>
              </a:rPr>
              <a:t>10-20V</a:t>
            </a:r>
            <a:r>
              <a:rPr lang="zh-CN" altLang="en-US" sz="1800" dirty="0" smtClean="0">
                <a:solidFill>
                  <a:srgbClr val="C00000"/>
                </a:solidFill>
              </a:rPr>
              <a:t>，输出</a:t>
            </a:r>
            <a:r>
              <a:rPr lang="en-US" altLang="zh-CN" sz="1800" dirty="0" smtClean="0">
                <a:solidFill>
                  <a:srgbClr val="C00000"/>
                </a:solidFill>
              </a:rPr>
              <a:t>5V/</a:t>
            </a:r>
            <a:r>
              <a:rPr lang="zh-CN" altLang="en-US" sz="1800" dirty="0" smtClean="0">
                <a:solidFill>
                  <a:srgbClr val="C00000"/>
                </a:solidFill>
              </a:rPr>
              <a:t>额定电流</a:t>
            </a:r>
            <a:r>
              <a:rPr lang="en-US" altLang="zh-CN" sz="1800" dirty="0" smtClean="0">
                <a:solidFill>
                  <a:srgbClr val="C00000"/>
                </a:solidFill>
              </a:rPr>
              <a:t>2A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电流</a:t>
            </a:r>
            <a:r>
              <a:rPr lang="en-US" altLang="zh-CN" sz="1800" dirty="0" smtClean="0">
                <a:solidFill>
                  <a:srgbClr val="C00000"/>
                </a:solidFill>
              </a:rPr>
              <a:t>/</a:t>
            </a:r>
            <a:r>
              <a:rPr lang="zh-CN" altLang="en-US" sz="1800" dirty="0" smtClean="0">
                <a:solidFill>
                  <a:srgbClr val="C00000"/>
                </a:solidFill>
              </a:rPr>
              <a:t>电压监测，程控均流（平衡两模块分担的输出电流）</a:t>
            </a:r>
            <a:endParaRPr lang="en-US" altLang="zh-CN" sz="1800" dirty="0" smtClean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50" y="4257092"/>
            <a:ext cx="3261111" cy="244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13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10244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solidFill>
                  <a:schemeClr val="bg1"/>
                </a:solidFill>
                <a:ea typeface="隶书" panose="02010509060101010101" pitchFamily="49" charset="-122"/>
              </a:rPr>
              <a:t>课程任务</a:t>
            </a:r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介绍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第一阶段的技术难点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 bwMode="auto">
          <a:xfrm>
            <a:off x="740532" y="1484784"/>
            <a:ext cx="8915400" cy="7017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输出纹波电压       小于</a:t>
            </a:r>
            <a:r>
              <a:rPr lang="en-US" altLang="zh-CN" sz="1800" dirty="0" smtClean="0">
                <a:solidFill>
                  <a:srgbClr val="C00000"/>
                </a:solidFill>
              </a:rPr>
              <a:t>120mV</a:t>
            </a:r>
            <a:r>
              <a:rPr lang="zh-CN" altLang="en-US" sz="1800" dirty="0" smtClean="0">
                <a:solidFill>
                  <a:srgbClr val="C00000"/>
                </a:solidFill>
              </a:rPr>
              <a:t>合格，小于</a:t>
            </a:r>
            <a:r>
              <a:rPr lang="en-US" altLang="zh-CN" sz="1800" dirty="0" smtClean="0">
                <a:solidFill>
                  <a:srgbClr val="C00000"/>
                </a:solidFill>
              </a:rPr>
              <a:t>60mV</a:t>
            </a:r>
            <a:r>
              <a:rPr lang="zh-CN" altLang="en-US" sz="1800" dirty="0" smtClean="0">
                <a:solidFill>
                  <a:srgbClr val="C00000"/>
                </a:solidFill>
              </a:rPr>
              <a:t>满分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电源转换效率       高于</a:t>
            </a:r>
            <a:r>
              <a:rPr lang="en-US" altLang="zh-CN" sz="1800" dirty="0" smtClean="0">
                <a:solidFill>
                  <a:srgbClr val="C00000"/>
                </a:solidFill>
              </a:rPr>
              <a:t>80%</a:t>
            </a:r>
            <a:r>
              <a:rPr lang="zh-CN" altLang="en-US" sz="1800" dirty="0" smtClean="0">
                <a:solidFill>
                  <a:srgbClr val="C00000"/>
                </a:solidFill>
              </a:rPr>
              <a:t>合格，高于</a:t>
            </a:r>
            <a:r>
              <a:rPr lang="en-US" altLang="zh-CN" sz="1800" dirty="0" smtClean="0">
                <a:solidFill>
                  <a:srgbClr val="C00000"/>
                </a:solidFill>
              </a:rPr>
              <a:t>90%</a:t>
            </a:r>
            <a:r>
              <a:rPr lang="zh-CN" altLang="en-US" sz="1800" dirty="0" smtClean="0">
                <a:solidFill>
                  <a:srgbClr val="C00000"/>
                </a:solidFill>
              </a:rPr>
              <a:t>满分</a:t>
            </a:r>
            <a:endParaRPr lang="en-US" altLang="zh-CN" sz="1800" dirty="0" smtClean="0">
              <a:solidFill>
                <a:srgbClr val="C00000"/>
              </a:solidFill>
            </a:endParaRP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432341" y="2437412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第二阶段的技术难点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56948" y="3050658"/>
            <a:ext cx="8915400" cy="70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输出限压保护功能       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5.2V</a:t>
            </a:r>
            <a:r>
              <a:rPr lang="en-US" altLang="zh-CN" sz="1800" kern="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±0.2V</a:t>
            </a:r>
            <a:endParaRPr lang="en-US" altLang="zh-CN" sz="1800" kern="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电路局部易发生自激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434261" y="400905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第三阶段的技术难点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758868" y="4622304"/>
            <a:ext cx="8915400" cy="70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自动控制算法的稳定性</a:t>
            </a:r>
            <a:endParaRPr lang="en-US" altLang="zh-CN" sz="1800" kern="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均流控制算法的精确性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5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14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10244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电源转换技术简介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电源转换技术在工程实际中的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广泛应用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36876" y="1775163"/>
            <a:ext cx="11176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1200" i="0">
                <a:ea typeface="宋体" charset="-122"/>
              </a:rPr>
              <a:t>DC-DC converter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2468451" y="2172038"/>
            <a:ext cx="1368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4952888" y="1883113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4952888" y="2172038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3116151" y="1883113"/>
            <a:ext cx="828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1200" i="0">
                <a:ea typeface="宋体" charset="-122"/>
              </a:rPr>
              <a:t>VDC1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5060838" y="1883113"/>
            <a:ext cx="828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1200" i="0">
                <a:ea typeface="宋体" charset="-122"/>
              </a:rPr>
              <a:t>VDC2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1568338" y="1848188"/>
            <a:ext cx="7937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1200" i="0">
                <a:ea typeface="宋体" charset="-122"/>
              </a:rPr>
              <a:t>battery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1533413" y="1775163"/>
            <a:ext cx="900113" cy="46831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H="1">
            <a:off x="3189176" y="1883113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2433526" y="1883113"/>
            <a:ext cx="466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 flipH="1">
            <a:off x="2865326" y="1883113"/>
            <a:ext cx="323850" cy="73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460388" y="2495888"/>
            <a:ext cx="104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200" i="0">
                <a:ea typeface="宋体" charset="-122"/>
              </a:rPr>
              <a:t>AC-DC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1200" i="0">
                <a:ea typeface="宋体" charset="-122"/>
              </a:rPr>
              <a:t>converter</a:t>
            </a: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1533413" y="2494300"/>
            <a:ext cx="900113" cy="468313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2433526" y="2602250"/>
            <a:ext cx="466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>
            <a:off x="1065101" y="2603838"/>
            <a:ext cx="466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19"/>
          <p:cNvSpPr>
            <a:spLocks noChangeShapeType="1"/>
          </p:cNvSpPr>
          <p:nvPr/>
        </p:nvSpPr>
        <p:spPr bwMode="auto">
          <a:xfrm>
            <a:off x="1065101" y="2856250"/>
            <a:ext cx="466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20"/>
          <p:cNvSpPr txBox="1">
            <a:spLocks noChangeArrowheads="1"/>
          </p:cNvSpPr>
          <p:nvPr/>
        </p:nvSpPr>
        <p:spPr bwMode="auto">
          <a:xfrm>
            <a:off x="560276" y="2603838"/>
            <a:ext cx="828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1200" i="0">
                <a:ea typeface="宋体" charset="-122"/>
              </a:rPr>
              <a:t>220VAC</a:t>
            </a:r>
          </a:p>
        </p:txBody>
      </p:sp>
      <p:sp>
        <p:nvSpPr>
          <p:cNvPr id="30" name="Line 21"/>
          <p:cNvSpPr>
            <a:spLocks noChangeShapeType="1"/>
          </p:cNvSpPr>
          <p:nvPr/>
        </p:nvSpPr>
        <p:spPr bwMode="auto">
          <a:xfrm>
            <a:off x="2433526" y="2856250"/>
            <a:ext cx="79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900251" y="2027575"/>
            <a:ext cx="0" cy="576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23"/>
          <p:cNvSpPr>
            <a:spLocks noChangeShapeType="1"/>
          </p:cNvSpPr>
          <p:nvPr/>
        </p:nvSpPr>
        <p:spPr bwMode="auto">
          <a:xfrm flipV="1">
            <a:off x="3224101" y="2172038"/>
            <a:ext cx="0" cy="6842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>
            <a:off x="3189176" y="2172038"/>
            <a:ext cx="714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1388951" y="2964200"/>
            <a:ext cx="12239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200" i="0">
                <a:ea typeface="宋体" charset="-122"/>
              </a:rPr>
              <a:t>(AC adapter)</a:t>
            </a:r>
          </a:p>
        </p:txBody>
      </p:sp>
      <p:sp>
        <p:nvSpPr>
          <p:cNvPr id="35" name="Text Box 26"/>
          <p:cNvSpPr txBox="1">
            <a:spLocks noChangeArrowheads="1"/>
          </p:cNvSpPr>
          <p:nvPr/>
        </p:nvSpPr>
        <p:spPr bwMode="auto">
          <a:xfrm>
            <a:off x="3873388" y="3791288"/>
            <a:ext cx="11176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1200" i="0">
                <a:ea typeface="宋体" charset="-122"/>
              </a:rPr>
              <a:t>DC-DC converter</a:t>
            </a:r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flipH="1">
            <a:off x="2504963" y="4188163"/>
            <a:ext cx="1368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28"/>
          <p:cNvSpPr>
            <a:spLocks noChangeShapeType="1"/>
          </p:cNvSpPr>
          <p:nvPr/>
        </p:nvSpPr>
        <p:spPr bwMode="auto">
          <a:xfrm>
            <a:off x="4989401" y="3899238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29"/>
          <p:cNvSpPr>
            <a:spLocks noChangeShapeType="1"/>
          </p:cNvSpPr>
          <p:nvPr/>
        </p:nvSpPr>
        <p:spPr bwMode="auto">
          <a:xfrm>
            <a:off x="4989401" y="4188163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30"/>
          <p:cNvSpPr txBox="1">
            <a:spLocks noChangeArrowheads="1"/>
          </p:cNvSpPr>
          <p:nvPr/>
        </p:nvSpPr>
        <p:spPr bwMode="auto">
          <a:xfrm>
            <a:off x="3152663" y="3899238"/>
            <a:ext cx="828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1200" i="0">
                <a:ea typeface="宋体" charset="-122"/>
              </a:rPr>
              <a:t>VDC1</a:t>
            </a: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5097351" y="3899238"/>
            <a:ext cx="828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1200" i="0">
                <a:ea typeface="宋体" charset="-122"/>
              </a:rPr>
              <a:t>VDC2</a:t>
            </a:r>
          </a:p>
        </p:txBody>
      </p:sp>
      <p:sp>
        <p:nvSpPr>
          <p:cNvPr id="41" name="Rectangle 32"/>
          <p:cNvSpPr>
            <a:spLocks noChangeArrowheads="1"/>
          </p:cNvSpPr>
          <p:nvPr/>
        </p:nvSpPr>
        <p:spPr bwMode="auto">
          <a:xfrm>
            <a:off x="1569926" y="3791288"/>
            <a:ext cx="900112" cy="46831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 flipH="1">
            <a:off x="2900251" y="3899238"/>
            <a:ext cx="9731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2470038" y="3899238"/>
            <a:ext cx="466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Text Box 35"/>
          <p:cNvSpPr txBox="1">
            <a:spLocks noChangeArrowheads="1"/>
          </p:cNvSpPr>
          <p:nvPr/>
        </p:nvSpPr>
        <p:spPr bwMode="auto">
          <a:xfrm>
            <a:off x="1496901" y="4512013"/>
            <a:ext cx="104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200" i="0">
                <a:ea typeface="宋体" charset="-122"/>
              </a:rPr>
              <a:t>AC-DC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1200" i="0">
                <a:ea typeface="宋体" charset="-122"/>
              </a:rPr>
              <a:t>converter</a:t>
            </a:r>
          </a:p>
        </p:txBody>
      </p:sp>
      <p:sp>
        <p:nvSpPr>
          <p:cNvPr id="45" name="Rectangle 36"/>
          <p:cNvSpPr>
            <a:spLocks noChangeArrowheads="1"/>
          </p:cNvSpPr>
          <p:nvPr/>
        </p:nvSpPr>
        <p:spPr bwMode="auto">
          <a:xfrm>
            <a:off x="1569926" y="4510425"/>
            <a:ext cx="900112" cy="468313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" name="Line 37"/>
          <p:cNvSpPr>
            <a:spLocks noChangeShapeType="1"/>
          </p:cNvSpPr>
          <p:nvPr/>
        </p:nvSpPr>
        <p:spPr bwMode="auto">
          <a:xfrm>
            <a:off x="2470038" y="4618375"/>
            <a:ext cx="466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Line 38"/>
          <p:cNvSpPr>
            <a:spLocks noChangeShapeType="1"/>
          </p:cNvSpPr>
          <p:nvPr/>
        </p:nvSpPr>
        <p:spPr bwMode="auto">
          <a:xfrm>
            <a:off x="1101613" y="4619963"/>
            <a:ext cx="466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>
            <a:off x="1101613" y="4872375"/>
            <a:ext cx="466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Text Box 40"/>
          <p:cNvSpPr txBox="1">
            <a:spLocks noChangeArrowheads="1"/>
          </p:cNvSpPr>
          <p:nvPr/>
        </p:nvSpPr>
        <p:spPr bwMode="auto">
          <a:xfrm>
            <a:off x="596788" y="4619963"/>
            <a:ext cx="828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en-US" altLang="zh-CN" sz="1200" i="0">
                <a:ea typeface="宋体" charset="-122"/>
              </a:rPr>
              <a:t>220VAC</a:t>
            </a:r>
          </a:p>
        </p:txBody>
      </p:sp>
      <p:sp>
        <p:nvSpPr>
          <p:cNvPr id="50" name="Line 41"/>
          <p:cNvSpPr>
            <a:spLocks noChangeShapeType="1"/>
          </p:cNvSpPr>
          <p:nvPr/>
        </p:nvSpPr>
        <p:spPr bwMode="auto">
          <a:xfrm>
            <a:off x="2470038" y="4872375"/>
            <a:ext cx="79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Line 42"/>
          <p:cNvSpPr>
            <a:spLocks noChangeShapeType="1"/>
          </p:cNvSpPr>
          <p:nvPr/>
        </p:nvSpPr>
        <p:spPr bwMode="auto">
          <a:xfrm flipV="1">
            <a:off x="2936763" y="3864313"/>
            <a:ext cx="0" cy="755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43"/>
          <p:cNvSpPr>
            <a:spLocks noChangeShapeType="1"/>
          </p:cNvSpPr>
          <p:nvPr/>
        </p:nvSpPr>
        <p:spPr bwMode="auto">
          <a:xfrm flipV="1">
            <a:off x="3260613" y="4188163"/>
            <a:ext cx="0" cy="6842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Line 44"/>
          <p:cNvSpPr>
            <a:spLocks noChangeShapeType="1"/>
          </p:cNvSpPr>
          <p:nvPr/>
        </p:nvSpPr>
        <p:spPr bwMode="auto">
          <a:xfrm>
            <a:off x="3225688" y="4188163"/>
            <a:ext cx="714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Text Box 45"/>
          <p:cNvSpPr txBox="1">
            <a:spLocks noChangeArrowheads="1"/>
          </p:cNvSpPr>
          <p:nvPr/>
        </p:nvSpPr>
        <p:spPr bwMode="auto">
          <a:xfrm>
            <a:off x="1425463" y="4980325"/>
            <a:ext cx="12239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200" i="0">
                <a:ea typeface="宋体" charset="-122"/>
              </a:rPr>
              <a:t>(AC adapter)</a:t>
            </a:r>
          </a:p>
        </p:txBody>
      </p:sp>
      <p:sp>
        <p:nvSpPr>
          <p:cNvPr id="55" name="Text Box 46"/>
          <p:cNvSpPr txBox="1">
            <a:spLocks noChangeArrowheads="1"/>
          </p:cNvSpPr>
          <p:nvPr/>
        </p:nvSpPr>
        <p:spPr bwMode="auto">
          <a:xfrm>
            <a:off x="1496901" y="3791288"/>
            <a:ext cx="104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200" i="0">
                <a:ea typeface="宋体" charset="-122"/>
              </a:rPr>
              <a:t>chargeable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1200" i="0">
                <a:ea typeface="宋体" charset="-122"/>
              </a:rPr>
              <a:t>battery</a:t>
            </a:r>
          </a:p>
        </p:txBody>
      </p:sp>
      <p:sp>
        <p:nvSpPr>
          <p:cNvPr id="56" name="Line 47"/>
          <p:cNvSpPr>
            <a:spLocks noChangeShapeType="1"/>
          </p:cNvSpPr>
          <p:nvPr/>
        </p:nvSpPr>
        <p:spPr bwMode="auto">
          <a:xfrm>
            <a:off x="2900251" y="3899238"/>
            <a:ext cx="714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48"/>
          <p:cNvSpPr>
            <a:spLocks noChangeShapeType="1"/>
          </p:cNvSpPr>
          <p:nvPr/>
        </p:nvSpPr>
        <p:spPr bwMode="auto">
          <a:xfrm flipV="1">
            <a:off x="3008201" y="4367550"/>
            <a:ext cx="0" cy="1793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49"/>
          <p:cNvSpPr>
            <a:spLocks noChangeShapeType="1"/>
          </p:cNvSpPr>
          <p:nvPr/>
        </p:nvSpPr>
        <p:spPr bwMode="auto">
          <a:xfrm>
            <a:off x="3044713" y="3791288"/>
            <a:ext cx="2159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 flipH="1">
            <a:off x="2612913" y="3791288"/>
            <a:ext cx="2159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2612913" y="2937339"/>
            <a:ext cx="40645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zh-CN" altLang="en-US" sz="1200" i="0" dirty="0">
                <a:latin typeface="楷体_GB2312" pitchFamily="49" charset="-122"/>
                <a:ea typeface="楷体_GB2312" pitchFamily="49" charset="-122"/>
              </a:rPr>
              <a:t>交、直流两种供电方式</a:t>
            </a:r>
            <a:r>
              <a:rPr lang="zh-CN" altLang="en-US" sz="1200" i="0" dirty="0" smtClean="0">
                <a:latin typeface="楷体_GB2312" pitchFamily="49" charset="-122"/>
                <a:ea typeface="楷体_GB2312" pitchFamily="49" charset="-122"/>
              </a:rPr>
              <a:t>，普通干电池（不可充电）</a:t>
            </a:r>
            <a:endParaRPr lang="zh-CN" altLang="en-US" sz="12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" name="Text Box 3"/>
          <p:cNvSpPr txBox="1">
            <a:spLocks noChangeArrowheads="1"/>
          </p:cNvSpPr>
          <p:nvPr/>
        </p:nvSpPr>
        <p:spPr bwMode="auto">
          <a:xfrm>
            <a:off x="3441588" y="4480263"/>
            <a:ext cx="32321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zh-CN" altLang="en-US" sz="1200" i="0">
                <a:latin typeface="楷体_GB2312" pitchFamily="49" charset="-122"/>
                <a:ea typeface="楷体_GB2312" pitchFamily="49" charset="-122"/>
              </a:rPr>
              <a:t>交、直流两种供电方式，带充电电池</a:t>
            </a:r>
          </a:p>
        </p:txBody>
      </p:sp>
      <p:sp>
        <p:nvSpPr>
          <p:cNvPr id="62" name="Text Box 3"/>
          <p:cNvSpPr txBox="1">
            <a:spLocks noChangeArrowheads="1"/>
          </p:cNvSpPr>
          <p:nvPr/>
        </p:nvSpPr>
        <p:spPr bwMode="auto">
          <a:xfrm>
            <a:off x="3441588" y="2359375"/>
            <a:ext cx="23914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1200" i="0" dirty="0" smtClean="0">
                <a:latin typeface="楷体_GB2312" pitchFamily="49" charset="-122"/>
                <a:ea typeface="楷体_GB2312" pitchFamily="49" charset="-122"/>
              </a:rPr>
              <a:t>VDC1  </a:t>
            </a:r>
            <a:r>
              <a:rPr lang="zh-CN" altLang="en-US" sz="1200" i="0" dirty="0" smtClean="0">
                <a:latin typeface="楷体_GB2312" pitchFamily="49" charset="-122"/>
                <a:ea typeface="楷体_GB2312" pitchFamily="49" charset="-122"/>
              </a:rPr>
              <a:t>电池端压</a:t>
            </a:r>
            <a:endParaRPr lang="en-US" altLang="zh-CN" sz="1200" i="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US" altLang="zh-CN" sz="1200" i="0" dirty="0" smtClean="0">
                <a:latin typeface="楷体_GB2312" pitchFamily="49" charset="-122"/>
                <a:ea typeface="楷体_GB2312" pitchFamily="49" charset="-122"/>
              </a:rPr>
              <a:t>VDC2  </a:t>
            </a:r>
            <a:r>
              <a:rPr lang="zh-CN" altLang="en-US" sz="1200" i="0" dirty="0" smtClean="0">
                <a:latin typeface="楷体_GB2312" pitchFamily="49" charset="-122"/>
                <a:ea typeface="楷体_GB2312" pitchFamily="49" charset="-122"/>
              </a:rPr>
              <a:t>设备内部电路工作电压</a:t>
            </a:r>
            <a:endParaRPr lang="zh-CN" altLang="en-US" sz="1200" i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358" y="4419575"/>
            <a:ext cx="3024001" cy="2014741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71" y="998936"/>
            <a:ext cx="3231577" cy="25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69925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69925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69925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69925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A32371A-D456-482A-8A2B-E7FCECA5F5F8}" type="slidenum">
              <a:rPr lang="en-US" altLang="zh-CN" sz="1000"/>
              <a:pPr eaLnBrk="1" hangingPunct="1"/>
              <a:t>15</a:t>
            </a:fld>
            <a:endParaRPr lang="en-US" altLang="zh-CN" sz="1000"/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704850" y="1439863"/>
            <a:ext cx="7956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AU"/>
            </a:defPPr>
            <a:lvl1pPr eaLnBrk="1" hangingPunct="1">
              <a:spcBef>
                <a:spcPct val="50000"/>
              </a:spcBef>
              <a:buFontTx/>
              <a:buChar char="•"/>
              <a:defRPr sz="2400">
                <a:latin typeface="华文楷体" panose="02010600040101010101" pitchFamily="2" charset="-122"/>
              </a:defRPr>
            </a:lvl1pPr>
            <a:lvl2pPr marL="742950" indent="-285750">
              <a:defRPr>
                <a:ea typeface="宋体" panose="02010600030101010101" pitchFamily="2" charset="-122"/>
              </a:defRPr>
            </a:lvl2pPr>
            <a:lvl3pPr marL="1143000" indent="-228600">
              <a:defRPr>
                <a:ea typeface="宋体" panose="02010600030101010101" pitchFamily="2" charset="-122"/>
              </a:defRPr>
            </a:lvl3pPr>
            <a:lvl4pPr marL="1600200" indent="-228600">
              <a:defRPr>
                <a:ea typeface="宋体" panose="02010600030101010101" pitchFamily="2" charset="-122"/>
              </a:defRPr>
            </a:lvl4pPr>
            <a:lvl5pPr marL="2057400" indent="-228600">
              <a:defRPr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 电源转换两大常用技术的优缺点比较</a:t>
            </a:r>
          </a:p>
        </p:txBody>
      </p:sp>
      <p:sp>
        <p:nvSpPr>
          <p:cNvPr id="20484" name="Text Box 61"/>
          <p:cNvSpPr txBox="1">
            <a:spLocks noChangeArrowheads="1"/>
          </p:cNvSpPr>
          <p:nvPr/>
        </p:nvSpPr>
        <p:spPr bwMode="auto">
          <a:xfrm>
            <a:off x="1316038" y="2960688"/>
            <a:ext cx="1189037" cy="57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线性电源转换技术</a:t>
            </a:r>
            <a:endParaRPr lang="zh-CN" altLang="en-US" sz="1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485" name="Text Box 62"/>
          <p:cNvSpPr txBox="1">
            <a:spLocks noChangeArrowheads="1"/>
          </p:cNvSpPr>
          <p:nvPr/>
        </p:nvSpPr>
        <p:spPr bwMode="auto">
          <a:xfrm>
            <a:off x="3440113" y="2384425"/>
            <a:ext cx="1296987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0066FF"/>
                </a:solidFill>
                <a:latin typeface="楷体_GB2312" pitchFamily="49" charset="-122"/>
                <a:ea typeface="楷体_GB2312" pitchFamily="49" charset="-122"/>
              </a:rPr>
              <a:t>优点</a:t>
            </a:r>
          </a:p>
        </p:txBody>
      </p:sp>
      <p:sp>
        <p:nvSpPr>
          <p:cNvPr id="20486" name="Text Box 63"/>
          <p:cNvSpPr txBox="1">
            <a:spLocks noChangeArrowheads="1"/>
          </p:cNvSpPr>
          <p:nvPr/>
        </p:nvSpPr>
        <p:spPr bwMode="auto">
          <a:xfrm>
            <a:off x="1316038" y="3608388"/>
            <a:ext cx="1223962" cy="57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开关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电源转换技术</a:t>
            </a:r>
            <a:endParaRPr lang="zh-CN" altLang="en-US" sz="1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487" name="Text Box 64"/>
          <p:cNvSpPr txBox="1">
            <a:spLocks noChangeArrowheads="1"/>
          </p:cNvSpPr>
          <p:nvPr/>
        </p:nvSpPr>
        <p:spPr bwMode="auto">
          <a:xfrm>
            <a:off x="2720975" y="2960688"/>
            <a:ext cx="2519363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0066FF"/>
                </a:solidFill>
                <a:latin typeface="楷体_GB2312" pitchFamily="49" charset="-122"/>
                <a:ea typeface="楷体_GB2312" pitchFamily="49" charset="-122"/>
              </a:rPr>
              <a:t>稳定性高；输出纹波小</a:t>
            </a:r>
          </a:p>
        </p:txBody>
      </p:sp>
      <p:sp>
        <p:nvSpPr>
          <p:cNvPr id="20488" name="Text Box 65"/>
          <p:cNvSpPr txBox="1">
            <a:spLocks noChangeArrowheads="1"/>
          </p:cNvSpPr>
          <p:nvPr/>
        </p:nvSpPr>
        <p:spPr bwMode="auto">
          <a:xfrm>
            <a:off x="6824663" y="2384425"/>
            <a:ext cx="79216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缺点</a:t>
            </a:r>
          </a:p>
        </p:txBody>
      </p:sp>
      <p:sp>
        <p:nvSpPr>
          <p:cNvPr id="20489" name="Text Box 66"/>
          <p:cNvSpPr txBox="1">
            <a:spLocks noChangeArrowheads="1"/>
          </p:cNvSpPr>
          <p:nvPr/>
        </p:nvSpPr>
        <p:spPr bwMode="auto">
          <a:xfrm>
            <a:off x="6032500" y="2960688"/>
            <a:ext cx="298926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效率低；体积大（要用大散热片）</a:t>
            </a:r>
          </a:p>
        </p:txBody>
      </p:sp>
      <p:sp>
        <p:nvSpPr>
          <p:cNvPr id="20490" name="Text Box 67"/>
          <p:cNvSpPr txBox="1">
            <a:spLocks noChangeArrowheads="1"/>
          </p:cNvSpPr>
          <p:nvPr/>
        </p:nvSpPr>
        <p:spPr bwMode="auto">
          <a:xfrm>
            <a:off x="2720975" y="3635375"/>
            <a:ext cx="251936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0066FF"/>
                </a:solidFill>
                <a:latin typeface="楷体_GB2312" pitchFamily="49" charset="-122"/>
                <a:ea typeface="楷体_GB2312" pitchFamily="49" charset="-122"/>
              </a:rPr>
              <a:t>效率高；体积小</a:t>
            </a:r>
          </a:p>
        </p:txBody>
      </p:sp>
      <p:sp>
        <p:nvSpPr>
          <p:cNvPr id="20491" name="Text Box 68"/>
          <p:cNvSpPr txBox="1">
            <a:spLocks noChangeArrowheads="1"/>
          </p:cNvSpPr>
          <p:nvPr/>
        </p:nvSpPr>
        <p:spPr bwMode="auto">
          <a:xfrm>
            <a:off x="6032500" y="3608388"/>
            <a:ext cx="28448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输出纹波大；包含振荡电路，处理不好易不稳定</a:t>
            </a:r>
          </a:p>
        </p:txBody>
      </p:sp>
      <p:sp>
        <p:nvSpPr>
          <p:cNvPr id="20492" name="Line 69"/>
          <p:cNvSpPr>
            <a:spLocks noChangeShapeType="1"/>
          </p:cNvSpPr>
          <p:nvPr/>
        </p:nvSpPr>
        <p:spPr bwMode="auto">
          <a:xfrm>
            <a:off x="1423988" y="2276475"/>
            <a:ext cx="7561262" cy="0"/>
          </a:xfrm>
          <a:prstGeom prst="line">
            <a:avLst/>
          </a:prstGeom>
          <a:noFill/>
          <a:ln w="2413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/>
          <a:p>
            <a:endParaRPr lang="zh-CN" altLang="en-US"/>
          </a:p>
        </p:txBody>
      </p:sp>
      <p:sp>
        <p:nvSpPr>
          <p:cNvPr id="20493" name="Line 70"/>
          <p:cNvSpPr>
            <a:spLocks noChangeShapeType="1"/>
          </p:cNvSpPr>
          <p:nvPr/>
        </p:nvSpPr>
        <p:spPr bwMode="auto">
          <a:xfrm>
            <a:off x="1389063" y="4508500"/>
            <a:ext cx="7561262" cy="0"/>
          </a:xfrm>
          <a:prstGeom prst="line">
            <a:avLst/>
          </a:prstGeom>
          <a:noFill/>
          <a:ln w="2413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/>
          <a:p>
            <a:endParaRPr lang="zh-CN" altLang="en-US"/>
          </a:p>
        </p:txBody>
      </p:sp>
      <p:sp>
        <p:nvSpPr>
          <p:cNvPr id="20494" name="Line 71"/>
          <p:cNvSpPr>
            <a:spLocks noChangeShapeType="1"/>
          </p:cNvSpPr>
          <p:nvPr/>
        </p:nvSpPr>
        <p:spPr bwMode="auto">
          <a:xfrm>
            <a:off x="1423988" y="2816225"/>
            <a:ext cx="7561262" cy="0"/>
          </a:xfrm>
          <a:prstGeom prst="line">
            <a:avLst/>
          </a:prstGeom>
          <a:noFill/>
          <a:ln w="2413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/>
          <a:p>
            <a:endParaRPr lang="zh-CN" altLang="en-US"/>
          </a:p>
        </p:txBody>
      </p:sp>
      <p:sp>
        <p:nvSpPr>
          <p:cNvPr id="16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电源转换技术简介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19" y="4977955"/>
            <a:ext cx="1692176" cy="13502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64" y="4905929"/>
            <a:ext cx="2063387" cy="13768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64" y="4787447"/>
            <a:ext cx="1810471" cy="169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9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69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69925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69925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69925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69925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8C93F2-524E-43EC-A8BB-AA727754A1AE}" type="slidenum">
              <a:rPr lang="en-US" altLang="zh-CN" sz="1000"/>
              <a:pPr eaLnBrk="1" hangingPunct="1"/>
              <a:t>16</a:t>
            </a:fld>
            <a:endParaRPr lang="en-US" altLang="zh-CN" sz="1000" dirty="0"/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704850" y="836613"/>
            <a:ext cx="7956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AU"/>
            </a:defPPr>
            <a:lvl1pPr eaLnBrk="1" hangingPunct="1">
              <a:spcBef>
                <a:spcPct val="50000"/>
              </a:spcBef>
              <a:buFontTx/>
              <a:buChar char="•"/>
              <a:defRPr sz="2400">
                <a:latin typeface="华文楷体" panose="02010600040101010101" pitchFamily="2" charset="-122"/>
              </a:defRPr>
            </a:lvl1pPr>
            <a:lvl2pPr marL="742950" indent="-285750">
              <a:defRPr>
                <a:ea typeface="宋体" panose="02010600030101010101" pitchFamily="2" charset="-122"/>
              </a:defRPr>
            </a:lvl2pPr>
            <a:lvl3pPr marL="1143000" indent="-228600">
              <a:defRPr>
                <a:ea typeface="宋体" panose="02010600030101010101" pitchFamily="2" charset="-122"/>
              </a:defRPr>
            </a:lvl3pPr>
            <a:lvl4pPr marL="1600200" indent="-228600">
              <a:defRPr>
                <a:ea typeface="宋体" panose="02010600030101010101" pitchFamily="2" charset="-122"/>
              </a:defRPr>
            </a:lvl4pPr>
            <a:lvl5pPr marL="2057400" indent="-228600">
              <a:defRPr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 </a:t>
            </a:r>
            <a:r>
              <a:rPr lang="zh-CN" altLang="en-US" dirty="0" smtClean="0"/>
              <a:t>线性电源转换技术</a:t>
            </a:r>
            <a:endParaRPr lang="zh-CN" altLang="en-US" dirty="0"/>
          </a:p>
        </p:txBody>
      </p:sp>
      <p:sp>
        <p:nvSpPr>
          <p:cNvPr id="19495" name="Rectangle 5"/>
          <p:cNvSpPr>
            <a:spLocks noChangeArrowheads="1"/>
          </p:cNvSpPr>
          <p:nvPr/>
        </p:nvSpPr>
        <p:spPr bwMode="auto">
          <a:xfrm>
            <a:off x="3144470" y="2060575"/>
            <a:ext cx="395288" cy="107950"/>
          </a:xfrm>
          <a:prstGeom prst="rect">
            <a:avLst/>
          </a:prstGeom>
          <a:solidFill>
            <a:srgbClr val="990000"/>
          </a:solidFill>
          <a:ln w="19050" algn="ctr">
            <a:solidFill>
              <a:srgbClr val="99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96" name="Line 6"/>
          <p:cNvSpPr>
            <a:spLocks noChangeShapeType="1"/>
          </p:cNvSpPr>
          <p:nvPr/>
        </p:nvSpPr>
        <p:spPr bwMode="auto">
          <a:xfrm flipH="1">
            <a:off x="2639645" y="2097088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97" name="Line 7"/>
          <p:cNvSpPr>
            <a:spLocks noChangeShapeType="1"/>
          </p:cNvSpPr>
          <p:nvPr/>
        </p:nvSpPr>
        <p:spPr bwMode="auto">
          <a:xfrm>
            <a:off x="3539758" y="2097088"/>
            <a:ext cx="32400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498" name="Group 8"/>
          <p:cNvGrpSpPr>
            <a:grpSpLocks/>
          </p:cNvGrpSpPr>
          <p:nvPr/>
        </p:nvGrpSpPr>
        <p:grpSpPr bwMode="auto">
          <a:xfrm>
            <a:off x="4692283" y="1484313"/>
            <a:ext cx="1116013" cy="395287"/>
            <a:chOff x="2190" y="3317"/>
            <a:chExt cx="703" cy="249"/>
          </a:xfrm>
        </p:grpSpPr>
        <p:sp>
          <p:nvSpPr>
            <p:cNvPr id="19518" name="Rectangle 9"/>
            <p:cNvSpPr>
              <a:spLocks noChangeArrowheads="1"/>
            </p:cNvSpPr>
            <p:nvPr/>
          </p:nvSpPr>
          <p:spPr bwMode="auto">
            <a:xfrm>
              <a:off x="2190" y="3317"/>
              <a:ext cx="703" cy="249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519" name="Text Box 10"/>
            <p:cNvSpPr txBox="1">
              <a:spLocks noChangeArrowheads="1"/>
            </p:cNvSpPr>
            <p:nvPr/>
          </p:nvSpPr>
          <p:spPr bwMode="auto">
            <a:xfrm>
              <a:off x="2258" y="3339"/>
              <a:ext cx="6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/>
                <a:t>电压比较</a:t>
              </a:r>
            </a:p>
          </p:txBody>
        </p:sp>
      </p:grpSp>
      <p:sp>
        <p:nvSpPr>
          <p:cNvPr id="19499" name="Rectangle 11"/>
          <p:cNvSpPr>
            <a:spLocks noChangeArrowheads="1"/>
          </p:cNvSpPr>
          <p:nvPr/>
        </p:nvSpPr>
        <p:spPr bwMode="auto">
          <a:xfrm>
            <a:off x="2928570" y="1484313"/>
            <a:ext cx="1116013" cy="936625"/>
          </a:xfrm>
          <a:prstGeom prst="rect">
            <a:avLst/>
          </a:prstGeom>
          <a:noFill/>
          <a:ln w="19050" algn="ctr">
            <a:solidFill>
              <a:schemeClr val="accent2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500" name="Line 12"/>
          <p:cNvSpPr>
            <a:spLocks noChangeShapeType="1"/>
          </p:cNvSpPr>
          <p:nvPr/>
        </p:nvSpPr>
        <p:spPr bwMode="auto">
          <a:xfrm flipV="1">
            <a:off x="3755658" y="1844675"/>
            <a:ext cx="0" cy="2524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1" name="Line 13"/>
          <p:cNvSpPr>
            <a:spLocks noChangeShapeType="1"/>
          </p:cNvSpPr>
          <p:nvPr/>
        </p:nvSpPr>
        <p:spPr bwMode="auto">
          <a:xfrm flipH="1">
            <a:off x="3323858" y="1844675"/>
            <a:ext cx="43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2" name="Line 14"/>
          <p:cNvSpPr>
            <a:spLocks noChangeShapeType="1"/>
          </p:cNvSpPr>
          <p:nvPr/>
        </p:nvSpPr>
        <p:spPr bwMode="auto">
          <a:xfrm>
            <a:off x="3323858" y="18446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3" name="Text Box 15"/>
          <p:cNvSpPr txBox="1">
            <a:spLocks noChangeArrowheads="1"/>
          </p:cNvSpPr>
          <p:nvPr/>
        </p:nvSpPr>
        <p:spPr bwMode="auto">
          <a:xfrm>
            <a:off x="2676158" y="2457450"/>
            <a:ext cx="16557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/>
              <a:t>晶体管器件</a:t>
            </a:r>
          </a:p>
        </p:txBody>
      </p:sp>
      <p:sp>
        <p:nvSpPr>
          <p:cNvPr id="19504" name="Line 16"/>
          <p:cNvSpPr>
            <a:spLocks noChangeShapeType="1"/>
          </p:cNvSpPr>
          <p:nvPr/>
        </p:nvSpPr>
        <p:spPr bwMode="auto">
          <a:xfrm flipV="1">
            <a:off x="6168658" y="1628775"/>
            <a:ext cx="0" cy="468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5" name="Line 17"/>
          <p:cNvSpPr>
            <a:spLocks noChangeShapeType="1"/>
          </p:cNvSpPr>
          <p:nvPr/>
        </p:nvSpPr>
        <p:spPr bwMode="auto">
          <a:xfrm flipH="1">
            <a:off x="5808295" y="1628775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6" name="Line 18"/>
          <p:cNvSpPr>
            <a:spLocks noChangeShapeType="1"/>
          </p:cNvSpPr>
          <p:nvPr/>
        </p:nvSpPr>
        <p:spPr bwMode="auto">
          <a:xfrm flipH="1">
            <a:off x="4044583" y="1628775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507" name="Group 19"/>
          <p:cNvGrpSpPr>
            <a:grpSpLocks/>
          </p:cNvGrpSpPr>
          <p:nvPr/>
        </p:nvGrpSpPr>
        <p:grpSpPr bwMode="auto">
          <a:xfrm>
            <a:off x="6636970" y="2924175"/>
            <a:ext cx="287338" cy="396875"/>
            <a:chOff x="4186" y="3339"/>
            <a:chExt cx="181" cy="250"/>
          </a:xfrm>
        </p:grpSpPr>
        <p:sp>
          <p:nvSpPr>
            <p:cNvPr id="19514" name="Line 20"/>
            <p:cNvSpPr>
              <a:spLocks noChangeShapeType="1"/>
            </p:cNvSpPr>
            <p:nvPr/>
          </p:nvSpPr>
          <p:spPr bwMode="auto">
            <a:xfrm flipH="1">
              <a:off x="4277" y="3339"/>
              <a:ext cx="0" cy="1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5" name="Line 21"/>
            <p:cNvSpPr>
              <a:spLocks noChangeShapeType="1"/>
            </p:cNvSpPr>
            <p:nvPr/>
          </p:nvSpPr>
          <p:spPr bwMode="auto">
            <a:xfrm>
              <a:off x="4208" y="3544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6" name="Line 22"/>
            <p:cNvSpPr>
              <a:spLocks noChangeShapeType="1"/>
            </p:cNvSpPr>
            <p:nvPr/>
          </p:nvSpPr>
          <p:spPr bwMode="auto">
            <a:xfrm>
              <a:off x="4254" y="3589"/>
              <a:ext cx="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7" name="Line 23"/>
            <p:cNvSpPr>
              <a:spLocks noChangeShapeType="1"/>
            </p:cNvSpPr>
            <p:nvPr/>
          </p:nvSpPr>
          <p:spPr bwMode="auto">
            <a:xfrm>
              <a:off x="4186" y="3498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508" name="Rectangle 24"/>
          <p:cNvSpPr>
            <a:spLocks noChangeArrowheads="1"/>
          </p:cNvSpPr>
          <p:nvPr/>
        </p:nvSpPr>
        <p:spPr bwMode="auto">
          <a:xfrm>
            <a:off x="7699143" y="2312988"/>
            <a:ext cx="107950" cy="431800"/>
          </a:xfrm>
          <a:prstGeom prst="rect">
            <a:avLst/>
          </a:prstGeom>
          <a:solidFill>
            <a:srgbClr val="990000"/>
          </a:solidFill>
          <a:ln w="19050" algn="ctr">
            <a:solidFill>
              <a:srgbClr val="99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509" name="Line 25"/>
          <p:cNvSpPr>
            <a:spLocks noChangeShapeType="1"/>
          </p:cNvSpPr>
          <p:nvPr/>
        </p:nvSpPr>
        <p:spPr bwMode="auto">
          <a:xfrm>
            <a:off x="6816358" y="2924175"/>
            <a:ext cx="95422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10" name="Line 26"/>
          <p:cNvSpPr>
            <a:spLocks noChangeShapeType="1"/>
          </p:cNvSpPr>
          <p:nvPr/>
        </p:nvSpPr>
        <p:spPr bwMode="auto">
          <a:xfrm flipV="1">
            <a:off x="7770581" y="2744788"/>
            <a:ext cx="0" cy="179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11" name="Line 27"/>
          <p:cNvSpPr>
            <a:spLocks noChangeShapeType="1"/>
          </p:cNvSpPr>
          <p:nvPr/>
        </p:nvSpPr>
        <p:spPr bwMode="auto">
          <a:xfrm flipV="1">
            <a:off x="7770581" y="2097088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12" name="Line 28"/>
          <p:cNvSpPr>
            <a:spLocks noChangeShapeType="1"/>
          </p:cNvSpPr>
          <p:nvPr/>
        </p:nvSpPr>
        <p:spPr bwMode="auto">
          <a:xfrm flipH="1">
            <a:off x="6816357" y="2092954"/>
            <a:ext cx="954223" cy="413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13" name="Text Box 29"/>
          <p:cNvSpPr txBox="1">
            <a:spLocks noChangeArrowheads="1"/>
          </p:cNvSpPr>
          <p:nvPr/>
        </p:nvSpPr>
        <p:spPr bwMode="auto">
          <a:xfrm>
            <a:off x="7716606" y="2425700"/>
            <a:ext cx="431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/>
              <a:t>R</a:t>
            </a:r>
            <a:r>
              <a:rPr lang="en-US" altLang="zh-CN" sz="1400" b="1" baseline="-25000" dirty="0"/>
              <a:t>L</a:t>
            </a:r>
          </a:p>
        </p:txBody>
      </p:sp>
      <p:grpSp>
        <p:nvGrpSpPr>
          <p:cNvPr id="19468" name="Group 31"/>
          <p:cNvGrpSpPr>
            <a:grpSpLocks/>
          </p:cNvGrpSpPr>
          <p:nvPr/>
        </p:nvGrpSpPr>
        <p:grpSpPr bwMode="auto">
          <a:xfrm>
            <a:off x="2495183" y="2889250"/>
            <a:ext cx="287337" cy="396875"/>
            <a:chOff x="4186" y="3339"/>
            <a:chExt cx="181" cy="250"/>
          </a:xfrm>
        </p:grpSpPr>
        <p:sp>
          <p:nvSpPr>
            <p:cNvPr id="19491" name="Line 32"/>
            <p:cNvSpPr>
              <a:spLocks noChangeShapeType="1"/>
            </p:cNvSpPr>
            <p:nvPr/>
          </p:nvSpPr>
          <p:spPr bwMode="auto">
            <a:xfrm flipH="1">
              <a:off x="4277" y="3339"/>
              <a:ext cx="0" cy="1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2" name="Line 33"/>
            <p:cNvSpPr>
              <a:spLocks noChangeShapeType="1"/>
            </p:cNvSpPr>
            <p:nvPr/>
          </p:nvSpPr>
          <p:spPr bwMode="auto">
            <a:xfrm>
              <a:off x="4208" y="3544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3" name="Line 34"/>
            <p:cNvSpPr>
              <a:spLocks noChangeShapeType="1"/>
            </p:cNvSpPr>
            <p:nvPr/>
          </p:nvSpPr>
          <p:spPr bwMode="auto">
            <a:xfrm>
              <a:off x="4254" y="3589"/>
              <a:ext cx="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4" name="Line 35"/>
            <p:cNvSpPr>
              <a:spLocks noChangeShapeType="1"/>
            </p:cNvSpPr>
            <p:nvPr/>
          </p:nvSpPr>
          <p:spPr bwMode="auto">
            <a:xfrm>
              <a:off x="4186" y="3498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469" name="Text Box 36"/>
          <p:cNvSpPr txBox="1">
            <a:spLocks noChangeArrowheads="1"/>
          </p:cNvSpPr>
          <p:nvPr/>
        </p:nvSpPr>
        <p:spPr bwMode="auto">
          <a:xfrm>
            <a:off x="1892660" y="2385218"/>
            <a:ext cx="971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/>
              <a:t>直流输入</a:t>
            </a:r>
          </a:p>
        </p:txBody>
      </p:sp>
      <p:sp>
        <p:nvSpPr>
          <p:cNvPr id="1541178" name="Text Box 58"/>
          <p:cNvSpPr txBox="1">
            <a:spLocks noChangeArrowheads="1"/>
          </p:cNvSpPr>
          <p:nvPr/>
        </p:nvSpPr>
        <p:spPr bwMode="auto">
          <a:xfrm>
            <a:off x="3311674" y="3454401"/>
            <a:ext cx="385445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线性电源工作</a:t>
            </a:r>
            <a:r>
              <a:rPr lang="zh-CN" altLang="en-US" sz="2000" b="1" dirty="0" smtClean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原理举例示意图</a:t>
            </a:r>
            <a:endParaRPr lang="en-US" altLang="zh-CN" sz="20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541180" name="Picture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29" y="4724558"/>
            <a:ext cx="2989263" cy="173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1181" name="Text Box 61"/>
          <p:cNvSpPr txBox="1">
            <a:spLocks noChangeArrowheads="1"/>
          </p:cNvSpPr>
          <p:nvPr/>
        </p:nvSpPr>
        <p:spPr bwMode="auto">
          <a:xfrm>
            <a:off x="4156040" y="4865224"/>
            <a:ext cx="2889287" cy="149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举例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LM7805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，把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10V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转换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5V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电源，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50%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的能量被以发热方式耗散！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经常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需要安装散热片帮助散热，防止器件工作温度过高。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41182" name="Text Box 62"/>
          <p:cNvSpPr txBox="1">
            <a:spLocks noChangeArrowheads="1"/>
          </p:cNvSpPr>
          <p:nvPr/>
        </p:nvSpPr>
        <p:spPr bwMode="auto">
          <a:xfrm>
            <a:off x="404726" y="3922714"/>
            <a:ext cx="9290050" cy="29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晶体管等效为动态可变电阻与负载串联，稳定负载上的</a:t>
            </a:r>
            <a:r>
              <a:rPr lang="zh-CN" altLang="en-US" sz="1800" b="1" dirty="0" smtClean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电压</a:t>
            </a:r>
            <a:endParaRPr lang="zh-CN" altLang="en-US" sz="1800" b="1" dirty="0">
              <a:solidFill>
                <a:srgbClr val="99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41179" name="Text Box 59"/>
          <p:cNvSpPr txBox="1">
            <a:spLocks noChangeArrowheads="1"/>
          </p:cNvSpPr>
          <p:nvPr/>
        </p:nvSpPr>
        <p:spPr bwMode="auto">
          <a:xfrm>
            <a:off x="415925" y="4284663"/>
            <a:ext cx="9288463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常见应用：三端稳压集成块。正电压</a:t>
            </a:r>
            <a:r>
              <a:rPr lang="en-US" altLang="zh-CN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LM78xx</a:t>
            </a:r>
            <a:r>
              <a:rPr lang="zh-CN" altLang="en-US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系列；负电压</a:t>
            </a:r>
            <a:r>
              <a:rPr lang="en-US" altLang="zh-CN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LM79xx</a:t>
            </a:r>
            <a:r>
              <a:rPr lang="zh-CN" altLang="en-US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系列；可调</a:t>
            </a:r>
            <a:r>
              <a:rPr lang="en-US" altLang="zh-CN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LM317 </a:t>
            </a:r>
            <a:r>
              <a:rPr lang="zh-CN" altLang="en-US" sz="18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等等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电源转换技术简介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cxnSp>
        <p:nvCxnSpPr>
          <p:cNvPr id="3" name="直接箭头连接符 2"/>
          <p:cNvCxnSpPr>
            <a:endCxn id="19513" idx="0"/>
          </p:cNvCxnSpPr>
          <p:nvPr/>
        </p:nvCxnSpPr>
        <p:spPr bwMode="auto">
          <a:xfrm flipV="1">
            <a:off x="7608422" y="2425383"/>
            <a:ext cx="323850" cy="2254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4748842"/>
            <a:ext cx="2026084" cy="1681650"/>
          </a:xfrm>
          <a:prstGeom prst="rect">
            <a:avLst/>
          </a:prstGeom>
        </p:spPr>
      </p:pic>
      <p:sp>
        <p:nvSpPr>
          <p:cNvPr id="44" name="Text Box 36"/>
          <p:cNvSpPr txBox="1">
            <a:spLocks noChangeArrowheads="1"/>
          </p:cNvSpPr>
          <p:nvPr/>
        </p:nvSpPr>
        <p:spPr bwMode="auto">
          <a:xfrm>
            <a:off x="1918920" y="2136244"/>
            <a:ext cx="9715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 smtClean="0">
                <a:solidFill>
                  <a:srgbClr val="FF6600"/>
                </a:solidFill>
              </a:rPr>
              <a:t>较高电压</a:t>
            </a:r>
            <a:endParaRPr lang="zh-CN" altLang="en-US" sz="1400" b="1" dirty="0">
              <a:solidFill>
                <a:srgbClr val="FF6600"/>
              </a:solidFill>
            </a:endParaRPr>
          </a:p>
        </p:txBody>
      </p:sp>
      <p:sp>
        <p:nvSpPr>
          <p:cNvPr id="45" name="Text Box 36"/>
          <p:cNvSpPr txBox="1">
            <a:spLocks noChangeArrowheads="1"/>
          </p:cNvSpPr>
          <p:nvPr/>
        </p:nvSpPr>
        <p:spPr bwMode="auto">
          <a:xfrm>
            <a:off x="5944095" y="2177354"/>
            <a:ext cx="9715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 smtClean="0">
                <a:solidFill>
                  <a:srgbClr val="FF6600"/>
                </a:solidFill>
              </a:rPr>
              <a:t>较低电压</a:t>
            </a:r>
            <a:endParaRPr lang="zh-CN" altLang="en-US" sz="1400" b="1" dirty="0">
              <a:solidFill>
                <a:srgbClr val="FF6600"/>
              </a:solidFill>
            </a:endParaRPr>
          </a:p>
        </p:txBody>
      </p: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5928950" y="2446325"/>
            <a:ext cx="9715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 smtClean="0"/>
              <a:t>稳压输出</a:t>
            </a:r>
            <a:endParaRPr lang="zh-CN" altLang="en-US" sz="1400" b="1" dirty="0"/>
          </a:p>
        </p:txBody>
      </p:sp>
      <p:sp>
        <p:nvSpPr>
          <p:cNvPr id="47" name="Text Box 36"/>
          <p:cNvSpPr txBox="1">
            <a:spLocks noChangeArrowheads="1"/>
          </p:cNvSpPr>
          <p:nvPr/>
        </p:nvSpPr>
        <p:spPr bwMode="auto">
          <a:xfrm>
            <a:off x="7964120" y="2413635"/>
            <a:ext cx="9715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 smtClean="0">
                <a:solidFill>
                  <a:srgbClr val="FF6600"/>
                </a:solidFill>
              </a:rPr>
              <a:t>负载用电器</a:t>
            </a:r>
            <a:endParaRPr lang="zh-CN" altLang="en-US" sz="1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4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4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4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4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4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81" grpId="0"/>
      <p:bldP spid="15411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17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开关电源转换技术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本课程实验电路使用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BUCK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电路结构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88" y="2069976"/>
            <a:ext cx="7241367" cy="3879304"/>
          </a:xfrm>
          <a:prstGeom prst="rect">
            <a:avLst/>
          </a:prstGeom>
        </p:spPr>
      </p:pic>
      <p:sp>
        <p:nvSpPr>
          <p:cNvPr id="6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电源转换技术简介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7" name="Text Box 62"/>
          <p:cNvSpPr txBox="1">
            <a:spLocks noChangeArrowheads="1"/>
          </p:cNvSpPr>
          <p:nvPr/>
        </p:nvSpPr>
        <p:spPr bwMode="auto">
          <a:xfrm>
            <a:off x="812540" y="1373278"/>
            <a:ext cx="9290050" cy="57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800" dirty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这是</a:t>
            </a:r>
            <a:r>
              <a:rPr lang="zh-CN" altLang="en-US" sz="1800" dirty="0" smtClean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一</a:t>
            </a:r>
            <a:r>
              <a:rPr lang="zh-CN" altLang="en-US" sz="1800" dirty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种常用的降压型开关式稳压电路基本形式</a:t>
            </a: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1800" b="1" dirty="0">
              <a:solidFill>
                <a:srgbClr val="99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55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6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CECFE6E0-A3E8-4D8A-A8C9-C4F1E9FA4085}" type="slidenum">
              <a:rPr lang="en-US" altLang="zh-CN" sz="1000" b="0" i="0" smtClean="0">
                <a:ea typeface="宋体" charset="-122"/>
              </a:rPr>
              <a:pPr eaLnBrk="1" hangingPunct="1"/>
              <a:t>18</a:t>
            </a:fld>
            <a:endParaRPr lang="en-US" altLang="zh-CN" sz="1000" b="0" i="0" smtClean="0">
              <a:ea typeface="宋体" charset="-122"/>
            </a:endParaRPr>
          </a:p>
        </p:txBody>
      </p:sp>
      <p:pic>
        <p:nvPicPr>
          <p:cNvPr id="7171" name="Picture 2" descr="MCj03457550000[1]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98240" y="3786309"/>
            <a:ext cx="201613" cy="1152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7633637" y="4028403"/>
            <a:ext cx="18002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200" i="0" dirty="0">
                <a:ea typeface="宋体" charset="-122"/>
              </a:rPr>
              <a:t>较低电压</a:t>
            </a:r>
            <a:endParaRPr lang="en-US" altLang="zh-CN" sz="1200" i="0" dirty="0">
              <a:ea typeface="宋体" charset="-122"/>
            </a:endParaRPr>
          </a:p>
          <a:p>
            <a:pPr eaLnBrk="1" hangingPunct="1"/>
            <a:r>
              <a:rPr lang="zh-CN" altLang="en-US" sz="1200" i="0" dirty="0" smtClean="0">
                <a:solidFill>
                  <a:srgbClr val="FF0000"/>
                </a:solidFill>
                <a:ea typeface="宋体" charset="-122"/>
              </a:rPr>
              <a:t>（ </a:t>
            </a:r>
            <a:r>
              <a:rPr lang="en-US" altLang="zh-CN" sz="1200" i="0" dirty="0">
                <a:solidFill>
                  <a:srgbClr val="FF0000"/>
                </a:solidFill>
                <a:ea typeface="宋体" charset="-122"/>
              </a:rPr>
              <a:t>5V  DC</a:t>
            </a:r>
            <a:r>
              <a:rPr lang="zh-CN" altLang="en-US" sz="1200" i="0" dirty="0">
                <a:solidFill>
                  <a:srgbClr val="FF0000"/>
                </a:solidFill>
                <a:ea typeface="宋体" charset="-122"/>
              </a:rPr>
              <a:t>）</a:t>
            </a:r>
            <a:endParaRPr lang="en-US" altLang="zh-CN" sz="1200" i="0" dirty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2068497" y="4452265"/>
            <a:ext cx="546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1731947" y="4452265"/>
            <a:ext cx="36195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3273175" y="4453853"/>
            <a:ext cx="140834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 flipV="1">
            <a:off x="5711809" y="4477665"/>
            <a:ext cx="344487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3" name="Text Box 36"/>
          <p:cNvSpPr txBox="1">
            <a:spLocks noChangeArrowheads="1"/>
          </p:cNvSpPr>
          <p:nvPr/>
        </p:nvSpPr>
        <p:spPr bwMode="auto">
          <a:xfrm>
            <a:off x="251460" y="4183343"/>
            <a:ext cx="15605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200" i="0" dirty="0">
                <a:ea typeface="宋体" charset="-122"/>
              </a:rPr>
              <a:t>较高电压 </a:t>
            </a:r>
            <a:endParaRPr lang="en-US" altLang="zh-CN" sz="1200" i="0" dirty="0">
              <a:ea typeface="宋体" charset="-122"/>
            </a:endParaRPr>
          </a:p>
          <a:p>
            <a:pPr eaLnBrk="1" hangingPunct="1"/>
            <a:r>
              <a:rPr lang="zh-CN" altLang="en-US" sz="1200" i="0" dirty="0" smtClean="0">
                <a:solidFill>
                  <a:srgbClr val="FF0000"/>
                </a:solidFill>
                <a:ea typeface="宋体" charset="-122"/>
              </a:rPr>
              <a:t>（ </a:t>
            </a:r>
            <a:r>
              <a:rPr lang="en-US" altLang="zh-CN" sz="1200" i="0" dirty="0" smtClean="0">
                <a:solidFill>
                  <a:srgbClr val="FF0000"/>
                </a:solidFill>
                <a:ea typeface="宋体" charset="-122"/>
              </a:rPr>
              <a:t>10-20V </a:t>
            </a:r>
            <a:r>
              <a:rPr lang="en-US" altLang="zh-CN" sz="1200" i="0" dirty="0">
                <a:solidFill>
                  <a:srgbClr val="FF0000"/>
                </a:solidFill>
                <a:ea typeface="宋体" charset="-122"/>
              </a:rPr>
              <a:t>DC</a:t>
            </a:r>
            <a:r>
              <a:rPr lang="zh-CN" altLang="en-US" sz="1200" i="0" dirty="0">
                <a:solidFill>
                  <a:srgbClr val="FF0000"/>
                </a:solidFill>
                <a:ea typeface="宋体" charset="-122"/>
              </a:rPr>
              <a:t>）</a:t>
            </a:r>
            <a:endParaRPr lang="en-US" altLang="zh-CN" sz="1200" i="0" dirty="0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613918" y="4477665"/>
            <a:ext cx="684054" cy="2031508"/>
            <a:chOff x="8613918" y="4477665"/>
            <a:chExt cx="684054" cy="2031508"/>
          </a:xfrm>
        </p:grpSpPr>
        <p:sp>
          <p:nvSpPr>
            <p:cNvPr id="7212" name="Rectangle 105"/>
            <p:cNvSpPr>
              <a:spLocks noChangeArrowheads="1"/>
            </p:cNvSpPr>
            <p:nvPr/>
          </p:nvSpPr>
          <p:spPr bwMode="auto">
            <a:xfrm>
              <a:off x="9074134" y="4960265"/>
              <a:ext cx="119063" cy="741363"/>
            </a:xfrm>
            <a:prstGeom prst="rect">
              <a:avLst/>
            </a:prstGeom>
            <a:noFill/>
            <a:ln w="38100" algn="ctr">
              <a:solidFill>
                <a:srgbClr val="9966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13" name="Line 106"/>
            <p:cNvSpPr>
              <a:spLocks noChangeShapeType="1"/>
            </p:cNvSpPr>
            <p:nvPr/>
          </p:nvSpPr>
          <p:spPr bwMode="auto">
            <a:xfrm flipV="1">
              <a:off x="8977297" y="5233315"/>
              <a:ext cx="320675" cy="222250"/>
            </a:xfrm>
            <a:prstGeom prst="line">
              <a:avLst/>
            </a:prstGeom>
            <a:noFill/>
            <a:ln w="9525">
              <a:solidFill>
                <a:srgbClr val="99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4" name="Line 107"/>
            <p:cNvSpPr>
              <a:spLocks noChangeShapeType="1"/>
            </p:cNvSpPr>
            <p:nvPr/>
          </p:nvSpPr>
          <p:spPr bwMode="auto">
            <a:xfrm flipV="1">
              <a:off x="9121759" y="4477665"/>
              <a:ext cx="0" cy="4683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5" name="Line 108"/>
            <p:cNvSpPr>
              <a:spLocks noChangeShapeType="1"/>
            </p:cNvSpPr>
            <p:nvPr/>
          </p:nvSpPr>
          <p:spPr bwMode="auto">
            <a:xfrm flipV="1">
              <a:off x="9121759" y="5701628"/>
              <a:ext cx="0" cy="4683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6" name="AutoShape 109"/>
            <p:cNvSpPr>
              <a:spLocks noChangeArrowheads="1"/>
            </p:cNvSpPr>
            <p:nvPr/>
          </p:nvSpPr>
          <p:spPr bwMode="auto">
            <a:xfrm rot="10800000">
              <a:off x="9013809" y="6169940"/>
              <a:ext cx="255588" cy="138113"/>
            </a:xfrm>
            <a:prstGeom prst="triangle">
              <a:avLst>
                <a:gd name="adj" fmla="val 50000"/>
              </a:avLst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17" name="Text Box 110"/>
            <p:cNvSpPr txBox="1">
              <a:spLocks noChangeArrowheads="1"/>
            </p:cNvSpPr>
            <p:nvPr/>
          </p:nvSpPr>
          <p:spPr bwMode="auto">
            <a:xfrm>
              <a:off x="8613918" y="4908735"/>
              <a:ext cx="468313" cy="1600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66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1400" i="0" dirty="0" smtClean="0">
                  <a:ea typeface="宋体" charset="-122"/>
                </a:rPr>
                <a:t>R</a:t>
              </a:r>
              <a:r>
                <a:rPr lang="en-US" altLang="zh-CN" sz="1400" i="0" baseline="-25000" dirty="0" smtClean="0">
                  <a:ea typeface="宋体" charset="-122"/>
                </a:rPr>
                <a:t>L</a:t>
              </a:r>
            </a:p>
            <a:p>
              <a:pPr eaLnBrk="1" hangingPunct="1"/>
              <a:r>
                <a:rPr lang="zh-CN" altLang="en-US" sz="1400" i="0" dirty="0" smtClean="0">
                  <a:ea typeface="宋体" charset="-122"/>
                </a:rPr>
                <a:t>负载等效阻抗</a:t>
              </a:r>
              <a:endParaRPr lang="en-US" altLang="zh-CN" sz="1400" i="0" dirty="0">
                <a:ea typeface="宋体" charset="-122"/>
              </a:endParaRPr>
            </a:p>
          </p:txBody>
        </p:sp>
      </p:grpSp>
      <p:sp>
        <p:nvSpPr>
          <p:cNvPr id="7245" name="Text Box 193"/>
          <p:cNvSpPr txBox="1">
            <a:spLocks noChangeArrowheads="1"/>
          </p:cNvSpPr>
          <p:nvPr/>
        </p:nvSpPr>
        <p:spPr bwMode="auto">
          <a:xfrm>
            <a:off x="2460609" y="4123386"/>
            <a:ext cx="1260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200" i="0" dirty="0" smtClean="0">
                <a:solidFill>
                  <a:srgbClr val="FF6600"/>
                </a:solidFill>
                <a:ea typeface="宋体" charset="-122"/>
              </a:rPr>
              <a:t>开关晶体管</a:t>
            </a:r>
            <a:endParaRPr lang="zh-CN" altLang="en-US" sz="1200" i="0" dirty="0">
              <a:solidFill>
                <a:srgbClr val="FF6600"/>
              </a:solidFill>
              <a:ea typeface="宋体" charset="-122"/>
            </a:endParaRPr>
          </a:p>
        </p:txBody>
      </p:sp>
      <p:sp>
        <p:nvSpPr>
          <p:cNvPr id="7246" name="Text Box 194"/>
          <p:cNvSpPr txBox="1">
            <a:spLocks noChangeArrowheads="1"/>
          </p:cNvSpPr>
          <p:nvPr/>
        </p:nvSpPr>
        <p:spPr bwMode="auto">
          <a:xfrm>
            <a:off x="4800584" y="4549103"/>
            <a:ext cx="828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200" i="0">
                <a:ea typeface="宋体" charset="-122"/>
              </a:rPr>
              <a:t>储能电感</a:t>
            </a:r>
          </a:p>
        </p:txBody>
      </p:sp>
      <p:sp>
        <p:nvSpPr>
          <p:cNvPr id="7264" name="Line 239"/>
          <p:cNvSpPr>
            <a:spLocks noChangeShapeType="1"/>
          </p:cNvSpPr>
          <p:nvPr/>
        </p:nvSpPr>
        <p:spPr bwMode="auto">
          <a:xfrm flipH="1">
            <a:off x="5600698" y="3375"/>
            <a:ext cx="396875" cy="0"/>
          </a:xfrm>
          <a:prstGeom prst="line">
            <a:avLst/>
          </a:prstGeom>
          <a:noFill/>
          <a:ln w="28575">
            <a:solidFill>
              <a:srgbClr val="CC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7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电源转换技术简介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48858" y="4447491"/>
            <a:ext cx="756084" cy="439749"/>
            <a:chOff x="668524" y="2239963"/>
            <a:chExt cx="756084" cy="439749"/>
          </a:xfrm>
        </p:grpSpPr>
        <p:sp>
          <p:nvSpPr>
            <p:cNvPr id="7179" name="Line 11"/>
            <p:cNvSpPr>
              <a:spLocks noChangeShapeType="1"/>
            </p:cNvSpPr>
            <p:nvPr/>
          </p:nvSpPr>
          <p:spPr bwMode="auto">
            <a:xfrm>
              <a:off x="841374" y="2426652"/>
              <a:ext cx="390525" cy="158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 bwMode="auto">
            <a:xfrm flipH="1">
              <a:off x="928624" y="2520950"/>
              <a:ext cx="216024" cy="63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直接连接符 4"/>
            <p:cNvCxnSpPr/>
            <p:nvPr/>
          </p:nvCxnSpPr>
          <p:spPr bwMode="auto">
            <a:xfrm>
              <a:off x="928624" y="2528900"/>
              <a:ext cx="0" cy="1508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箭头连接符 6"/>
            <p:cNvCxnSpPr/>
            <p:nvPr/>
          </p:nvCxnSpPr>
          <p:spPr bwMode="auto">
            <a:xfrm flipV="1">
              <a:off x="1036636" y="2239963"/>
              <a:ext cx="0" cy="18668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 flipV="1">
              <a:off x="1172580" y="2239963"/>
              <a:ext cx="0" cy="18827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1180652" y="2240868"/>
              <a:ext cx="24395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直接连接符 107"/>
            <p:cNvCxnSpPr/>
            <p:nvPr/>
          </p:nvCxnSpPr>
          <p:spPr bwMode="auto">
            <a:xfrm>
              <a:off x="668524" y="2240868"/>
              <a:ext cx="24395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916372" y="2239963"/>
              <a:ext cx="2016" cy="1743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9" name="组合 48"/>
          <p:cNvGrpSpPr/>
          <p:nvPr/>
        </p:nvGrpSpPr>
        <p:grpSpPr>
          <a:xfrm>
            <a:off x="3116591" y="5262563"/>
            <a:ext cx="3638195" cy="1349845"/>
            <a:chOff x="3116591" y="5262563"/>
            <a:chExt cx="3638195" cy="1349845"/>
          </a:xfrm>
        </p:grpSpPr>
        <p:grpSp>
          <p:nvGrpSpPr>
            <p:cNvPr id="17" name="组合 16"/>
            <p:cNvGrpSpPr/>
            <p:nvPr/>
          </p:nvGrpSpPr>
          <p:grpSpPr>
            <a:xfrm>
              <a:off x="3251184" y="5496393"/>
              <a:ext cx="921067" cy="698500"/>
              <a:chOff x="4027488" y="2144713"/>
              <a:chExt cx="921067" cy="698500"/>
            </a:xfrm>
          </p:grpSpPr>
          <p:sp>
            <p:nvSpPr>
              <p:cNvPr id="7185" name="Rectangle 17"/>
              <p:cNvSpPr>
                <a:spLocks noChangeArrowheads="1"/>
              </p:cNvSpPr>
              <p:nvPr/>
            </p:nvSpPr>
            <p:spPr bwMode="auto">
              <a:xfrm>
                <a:off x="4027488" y="2144713"/>
                <a:ext cx="892175" cy="698500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1pPr>
                <a:lvl2pPr marL="742950" indent="-285750"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2pPr>
                <a:lvl3pPr marL="1143000" indent="-228600"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3pPr>
                <a:lvl4pPr marL="1600200" indent="-228600"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4pPr>
                <a:lvl5pPr marL="2057400" indent="-228600"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4278313" y="2436813"/>
                <a:ext cx="473075" cy="263525"/>
                <a:chOff x="4278313" y="2436813"/>
                <a:chExt cx="473075" cy="263525"/>
              </a:xfrm>
            </p:grpSpPr>
            <p:sp>
              <p:nvSpPr>
                <p:cNvPr id="7186" name="Line 19"/>
                <p:cNvSpPr>
                  <a:spLocks noChangeShapeType="1"/>
                </p:cNvSpPr>
                <p:nvPr/>
              </p:nvSpPr>
              <p:spPr bwMode="auto">
                <a:xfrm>
                  <a:off x="4613275" y="2700338"/>
                  <a:ext cx="13811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87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4278313" y="2436813"/>
                  <a:ext cx="0" cy="26193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88" name="Line 21"/>
                <p:cNvSpPr>
                  <a:spLocks noChangeShapeType="1"/>
                </p:cNvSpPr>
                <p:nvPr/>
              </p:nvSpPr>
              <p:spPr bwMode="auto">
                <a:xfrm>
                  <a:off x="4278313" y="2436813"/>
                  <a:ext cx="8255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89" name="Line 22"/>
                <p:cNvSpPr>
                  <a:spLocks noChangeShapeType="1"/>
                </p:cNvSpPr>
                <p:nvPr/>
              </p:nvSpPr>
              <p:spPr bwMode="auto">
                <a:xfrm>
                  <a:off x="4360863" y="2436813"/>
                  <a:ext cx="0" cy="2635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90" name="Line 23"/>
                <p:cNvSpPr>
                  <a:spLocks noChangeShapeType="1"/>
                </p:cNvSpPr>
                <p:nvPr/>
              </p:nvSpPr>
              <p:spPr bwMode="auto">
                <a:xfrm>
                  <a:off x="4360863" y="2700338"/>
                  <a:ext cx="16668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91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4527550" y="2436813"/>
                  <a:ext cx="0" cy="26193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92" name="Line 25"/>
                <p:cNvSpPr>
                  <a:spLocks noChangeShapeType="1"/>
                </p:cNvSpPr>
                <p:nvPr/>
              </p:nvSpPr>
              <p:spPr bwMode="auto">
                <a:xfrm>
                  <a:off x="4527550" y="2436813"/>
                  <a:ext cx="8413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93" name="Line 26"/>
                <p:cNvSpPr>
                  <a:spLocks noChangeShapeType="1"/>
                </p:cNvSpPr>
                <p:nvPr/>
              </p:nvSpPr>
              <p:spPr bwMode="auto">
                <a:xfrm>
                  <a:off x="4611688" y="2436813"/>
                  <a:ext cx="0" cy="2635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194" name="Text Box 27"/>
              <p:cNvSpPr txBox="1">
                <a:spLocks noChangeArrowheads="1"/>
              </p:cNvSpPr>
              <p:nvPr/>
            </p:nvSpPr>
            <p:spPr bwMode="auto">
              <a:xfrm>
                <a:off x="4056380" y="2161302"/>
                <a:ext cx="892175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66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1pPr>
                <a:lvl2pPr marL="742950" indent="-285750"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2pPr>
                <a:lvl3pPr marL="1143000" indent="-228600"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3pPr>
                <a:lvl4pPr marL="1600200" indent="-228600"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4pPr>
                <a:lvl5pPr marL="2057400" indent="-228600" eaLnBrk="0" hangingPunct="0"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Arial" charset="0"/>
                    <a:ea typeface="华文楷体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i="0" dirty="0" smtClean="0">
                    <a:ea typeface="宋体" charset="-122"/>
                  </a:rPr>
                  <a:t>PWM</a:t>
                </a:r>
                <a:r>
                  <a:rPr lang="zh-CN" altLang="en-US" sz="1000" i="0" dirty="0" smtClean="0">
                    <a:ea typeface="宋体" charset="-122"/>
                  </a:rPr>
                  <a:t>信号</a:t>
                </a:r>
                <a:endParaRPr lang="en-US" altLang="zh-CN" sz="1000" i="0" dirty="0">
                  <a:ea typeface="宋体" charset="-122"/>
                </a:endParaRPr>
              </a:p>
            </p:txBody>
          </p:sp>
        </p:grpSp>
        <p:sp>
          <p:nvSpPr>
            <p:cNvPr id="7204" name="Text Box 37"/>
            <p:cNvSpPr txBox="1">
              <a:spLocks noChangeArrowheads="1"/>
            </p:cNvSpPr>
            <p:nvPr/>
          </p:nvSpPr>
          <p:spPr bwMode="auto">
            <a:xfrm>
              <a:off x="5367481" y="5855210"/>
              <a:ext cx="1189036" cy="2769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1200" i="0" dirty="0">
                  <a:ea typeface="宋体" charset="-122"/>
                </a:rPr>
                <a:t> </a:t>
              </a:r>
              <a:r>
                <a:rPr lang="zh-CN" altLang="en-US" sz="1200" i="0" dirty="0" smtClean="0">
                  <a:ea typeface="宋体" charset="-122"/>
                </a:rPr>
                <a:t>标准电压</a:t>
              </a:r>
              <a:r>
                <a:rPr lang="en-US" altLang="zh-CN" sz="1200" i="0" dirty="0" err="1" smtClean="0">
                  <a:ea typeface="宋体" charset="-122"/>
                </a:rPr>
                <a:t>Vref</a:t>
              </a:r>
              <a:endParaRPr lang="en-US" altLang="zh-CN" sz="1200" i="0" dirty="0">
                <a:ea typeface="宋体" charset="-122"/>
              </a:endParaRPr>
            </a:p>
          </p:txBody>
        </p:sp>
        <p:sp>
          <p:nvSpPr>
            <p:cNvPr id="7218" name="Rectangle 138"/>
            <p:cNvSpPr>
              <a:spLocks noChangeArrowheads="1"/>
            </p:cNvSpPr>
            <p:nvPr/>
          </p:nvSpPr>
          <p:spPr bwMode="auto">
            <a:xfrm>
              <a:off x="3116591" y="5262563"/>
              <a:ext cx="3638195" cy="1349845"/>
            </a:xfrm>
            <a:prstGeom prst="rect">
              <a:avLst/>
            </a:prstGeom>
            <a:noFill/>
            <a:ln w="28575" algn="ctr">
              <a:solidFill>
                <a:srgbClr val="00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19" name="Text Box 139"/>
            <p:cNvSpPr txBox="1">
              <a:spLocks noChangeArrowheads="1"/>
            </p:cNvSpPr>
            <p:nvPr/>
          </p:nvSpPr>
          <p:spPr bwMode="auto">
            <a:xfrm>
              <a:off x="3179746" y="6319959"/>
              <a:ext cx="183594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solidFill>
                    <a:srgbClr val="0066FF"/>
                  </a:solidFill>
                  <a:ea typeface="宋体" charset="-122"/>
                </a:rPr>
                <a:t>控制芯片及其周边电路</a:t>
              </a:r>
              <a:endParaRPr lang="en-US" altLang="zh-CN" sz="1200" i="0" dirty="0">
                <a:solidFill>
                  <a:srgbClr val="0066FF"/>
                </a:solidFill>
                <a:ea typeface="宋体" charset="-122"/>
              </a:endParaRPr>
            </a:p>
          </p:txBody>
        </p:sp>
        <p:sp>
          <p:nvSpPr>
            <p:cNvPr id="7221" name="Text Box 160"/>
            <p:cNvSpPr txBox="1">
              <a:spLocks noChangeArrowheads="1"/>
            </p:cNvSpPr>
            <p:nvPr/>
          </p:nvSpPr>
          <p:spPr bwMode="auto">
            <a:xfrm>
              <a:off x="4211011" y="5311392"/>
              <a:ext cx="135334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ea typeface="宋体" charset="-122"/>
                </a:rPr>
                <a:t>电压误差放大器</a:t>
              </a:r>
              <a:endParaRPr lang="en-US" altLang="zh-CN" sz="1200" i="0" dirty="0">
                <a:ea typeface="宋体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 bwMode="auto">
            <a:xfrm rot="16200000">
              <a:off x="4476268" y="5594024"/>
              <a:ext cx="575604" cy="503238"/>
            </a:xfrm>
            <a:prstGeom prst="triangl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60" name="Text Box 238"/>
            <p:cNvSpPr txBox="1">
              <a:spLocks noChangeArrowheads="1"/>
            </p:cNvSpPr>
            <p:nvPr/>
          </p:nvSpPr>
          <p:spPr bwMode="auto">
            <a:xfrm>
              <a:off x="4615268" y="5644803"/>
              <a:ext cx="532424" cy="415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1000" i="0" dirty="0" smtClean="0">
                  <a:ea typeface="宋体" charset="-122"/>
                </a:rPr>
                <a:t>Error</a:t>
              </a:r>
            </a:p>
            <a:p>
              <a:pPr eaLnBrk="1" hangingPunct="1"/>
              <a:r>
                <a:rPr lang="en-US" altLang="zh-CN" sz="1000" i="0" dirty="0" smtClean="0">
                  <a:ea typeface="宋体" charset="-122"/>
                </a:rPr>
                <a:t>Amp</a:t>
              </a:r>
              <a:endParaRPr lang="en-US" altLang="zh-CN" sz="1000" i="0" dirty="0">
                <a:ea typeface="宋体" charset="-122"/>
              </a:endParaRPr>
            </a:p>
          </p:txBody>
        </p:sp>
        <p:sp>
          <p:nvSpPr>
            <p:cNvPr id="122" name="Text Box 37"/>
            <p:cNvSpPr txBox="1">
              <a:spLocks noChangeArrowheads="1"/>
            </p:cNvSpPr>
            <p:nvPr/>
          </p:nvSpPr>
          <p:spPr bwMode="auto">
            <a:xfrm>
              <a:off x="5361899" y="5522099"/>
              <a:ext cx="1194618" cy="2769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1200" i="0" dirty="0">
                  <a:ea typeface="宋体" charset="-122"/>
                </a:rPr>
                <a:t> </a:t>
              </a:r>
              <a:r>
                <a:rPr lang="zh-CN" altLang="en-US" sz="1200" i="0" dirty="0" smtClean="0">
                  <a:ea typeface="宋体" charset="-122"/>
                </a:rPr>
                <a:t>电压采样转换</a:t>
              </a:r>
              <a:endParaRPr lang="en-US" altLang="zh-CN" sz="1200" i="0" dirty="0">
                <a:ea typeface="宋体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 bwMode="auto">
            <a:xfrm flipH="1">
              <a:off x="5015689" y="5644803"/>
              <a:ext cx="34621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直接连接符 126"/>
            <p:cNvCxnSpPr/>
            <p:nvPr/>
          </p:nvCxnSpPr>
          <p:spPr bwMode="auto">
            <a:xfrm flipH="1">
              <a:off x="5016608" y="6025676"/>
              <a:ext cx="34621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>
              <a:stCxn id="15" idx="0"/>
              <a:endCxn id="7185" idx="3"/>
            </p:cNvCxnSpPr>
            <p:nvPr/>
          </p:nvCxnSpPr>
          <p:spPr bwMode="auto">
            <a:xfrm flipH="1">
              <a:off x="4143359" y="5845643"/>
              <a:ext cx="36909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5" name="肘形连接符 24"/>
          <p:cNvCxnSpPr>
            <a:stCxn id="7185" idx="1"/>
          </p:cNvCxnSpPr>
          <p:nvPr/>
        </p:nvCxnSpPr>
        <p:spPr bwMode="auto">
          <a:xfrm rot="10800000">
            <a:off x="2792814" y="4887241"/>
            <a:ext cx="458370" cy="958403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肘形连接符 26"/>
          <p:cNvCxnSpPr>
            <a:endCxn id="122" idx="3"/>
          </p:cNvCxnSpPr>
          <p:nvPr/>
        </p:nvCxnSpPr>
        <p:spPr bwMode="auto">
          <a:xfrm rot="5400000">
            <a:off x="6383228" y="4650955"/>
            <a:ext cx="1182934" cy="83635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22" name="Line 161"/>
          <p:cNvSpPr>
            <a:spLocks noChangeShapeType="1"/>
          </p:cNvSpPr>
          <p:nvPr/>
        </p:nvSpPr>
        <p:spPr bwMode="auto">
          <a:xfrm>
            <a:off x="1971616" y="2231730"/>
            <a:ext cx="0" cy="1189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3" name="Line 162"/>
          <p:cNvSpPr>
            <a:spLocks noChangeShapeType="1"/>
          </p:cNvSpPr>
          <p:nvPr/>
        </p:nvSpPr>
        <p:spPr bwMode="auto">
          <a:xfrm>
            <a:off x="1971616" y="3420767"/>
            <a:ext cx="10810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4" name="Line 163"/>
          <p:cNvSpPr>
            <a:spLocks noChangeShapeType="1"/>
          </p:cNvSpPr>
          <p:nvPr/>
        </p:nvSpPr>
        <p:spPr bwMode="auto">
          <a:xfrm>
            <a:off x="3016191" y="2231730"/>
            <a:ext cx="0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5" name="Line 164"/>
          <p:cNvSpPr>
            <a:spLocks noChangeShapeType="1"/>
          </p:cNvSpPr>
          <p:nvPr/>
        </p:nvSpPr>
        <p:spPr bwMode="auto">
          <a:xfrm>
            <a:off x="3016191" y="3312817"/>
            <a:ext cx="0" cy="107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6" name="Line 165"/>
          <p:cNvSpPr>
            <a:spLocks noChangeShapeType="1"/>
          </p:cNvSpPr>
          <p:nvPr/>
        </p:nvSpPr>
        <p:spPr bwMode="auto">
          <a:xfrm>
            <a:off x="3016190" y="3168356"/>
            <a:ext cx="181959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7" name="Line 166"/>
          <p:cNvSpPr>
            <a:spLocks noChangeShapeType="1"/>
          </p:cNvSpPr>
          <p:nvPr/>
        </p:nvSpPr>
        <p:spPr bwMode="auto">
          <a:xfrm flipV="1">
            <a:off x="3016191" y="3312817"/>
            <a:ext cx="13684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8" name="Line 170"/>
          <p:cNvSpPr>
            <a:spLocks noChangeShapeType="1"/>
          </p:cNvSpPr>
          <p:nvPr/>
        </p:nvSpPr>
        <p:spPr bwMode="auto">
          <a:xfrm>
            <a:off x="2008129" y="2484142"/>
            <a:ext cx="971550" cy="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9" name="Line 171"/>
          <p:cNvSpPr>
            <a:spLocks noChangeShapeType="1"/>
          </p:cNvSpPr>
          <p:nvPr/>
        </p:nvSpPr>
        <p:spPr bwMode="auto">
          <a:xfrm>
            <a:off x="2116079" y="2628605"/>
            <a:ext cx="755650" cy="0"/>
          </a:xfrm>
          <a:prstGeom prst="line">
            <a:avLst/>
          </a:prstGeom>
          <a:noFill/>
          <a:ln w="19050">
            <a:solidFill>
              <a:srgbClr val="00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0" name="Line 172"/>
          <p:cNvSpPr>
            <a:spLocks noChangeShapeType="1"/>
          </p:cNvSpPr>
          <p:nvPr/>
        </p:nvSpPr>
        <p:spPr bwMode="auto">
          <a:xfrm>
            <a:off x="2044641" y="2807992"/>
            <a:ext cx="755650" cy="0"/>
          </a:xfrm>
          <a:prstGeom prst="line">
            <a:avLst/>
          </a:prstGeom>
          <a:noFill/>
          <a:ln w="19050">
            <a:solidFill>
              <a:srgbClr val="00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1" name="Line 173"/>
          <p:cNvSpPr>
            <a:spLocks noChangeShapeType="1"/>
          </p:cNvSpPr>
          <p:nvPr/>
        </p:nvSpPr>
        <p:spPr bwMode="auto">
          <a:xfrm>
            <a:off x="2152591" y="2988967"/>
            <a:ext cx="755650" cy="0"/>
          </a:xfrm>
          <a:prstGeom prst="line">
            <a:avLst/>
          </a:prstGeom>
          <a:noFill/>
          <a:ln w="19050">
            <a:solidFill>
              <a:srgbClr val="00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2" name="Line 174"/>
          <p:cNvSpPr>
            <a:spLocks noChangeShapeType="1"/>
          </p:cNvSpPr>
          <p:nvPr/>
        </p:nvSpPr>
        <p:spPr bwMode="auto">
          <a:xfrm>
            <a:off x="2079566" y="3168355"/>
            <a:ext cx="755650" cy="0"/>
          </a:xfrm>
          <a:prstGeom prst="line">
            <a:avLst/>
          </a:prstGeom>
          <a:noFill/>
          <a:ln w="19050">
            <a:solidFill>
              <a:srgbClr val="00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3" name="Text Box 175"/>
          <p:cNvSpPr txBox="1">
            <a:spLocks noChangeArrowheads="1"/>
          </p:cNvSpPr>
          <p:nvPr/>
        </p:nvSpPr>
        <p:spPr bwMode="auto">
          <a:xfrm>
            <a:off x="2079566" y="3455692"/>
            <a:ext cx="828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200" i="0" dirty="0">
                <a:ea typeface="宋体" charset="-122"/>
              </a:rPr>
              <a:t>蓄水池</a:t>
            </a:r>
          </a:p>
        </p:txBody>
      </p:sp>
      <p:sp>
        <p:nvSpPr>
          <p:cNvPr id="7234" name="Line 177"/>
          <p:cNvSpPr>
            <a:spLocks noChangeShapeType="1"/>
          </p:cNvSpPr>
          <p:nvPr/>
        </p:nvSpPr>
        <p:spPr bwMode="auto">
          <a:xfrm>
            <a:off x="1431866" y="1836442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5" name="Line 178"/>
          <p:cNvSpPr>
            <a:spLocks noChangeShapeType="1"/>
          </p:cNvSpPr>
          <p:nvPr/>
        </p:nvSpPr>
        <p:spPr bwMode="auto">
          <a:xfrm>
            <a:off x="2368491" y="1836442"/>
            <a:ext cx="0" cy="395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6" name="Line 179"/>
          <p:cNvSpPr>
            <a:spLocks noChangeShapeType="1"/>
          </p:cNvSpPr>
          <p:nvPr/>
        </p:nvSpPr>
        <p:spPr bwMode="auto">
          <a:xfrm>
            <a:off x="928629" y="2052342"/>
            <a:ext cx="11509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7" name="Line 180"/>
          <p:cNvSpPr>
            <a:spLocks noChangeShapeType="1"/>
          </p:cNvSpPr>
          <p:nvPr/>
        </p:nvSpPr>
        <p:spPr bwMode="auto">
          <a:xfrm>
            <a:off x="2079566" y="2052342"/>
            <a:ext cx="0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8" name="Line 181"/>
          <p:cNvSpPr>
            <a:spLocks noChangeShapeType="1"/>
          </p:cNvSpPr>
          <p:nvPr/>
        </p:nvSpPr>
        <p:spPr bwMode="auto">
          <a:xfrm>
            <a:off x="2187516" y="1979317"/>
            <a:ext cx="0" cy="288925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9" name="Line 182"/>
          <p:cNvSpPr>
            <a:spLocks noChangeShapeType="1"/>
          </p:cNvSpPr>
          <p:nvPr/>
        </p:nvSpPr>
        <p:spPr bwMode="auto">
          <a:xfrm>
            <a:off x="4528619" y="3239792"/>
            <a:ext cx="252413" cy="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4983" name="Line 183"/>
          <p:cNvSpPr>
            <a:spLocks noChangeShapeType="1"/>
          </p:cNvSpPr>
          <p:nvPr/>
        </p:nvSpPr>
        <p:spPr bwMode="auto">
          <a:xfrm>
            <a:off x="1396941" y="1691980"/>
            <a:ext cx="0" cy="32543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41" name="Line 184"/>
          <p:cNvSpPr>
            <a:spLocks noChangeShapeType="1"/>
          </p:cNvSpPr>
          <p:nvPr/>
        </p:nvSpPr>
        <p:spPr bwMode="auto">
          <a:xfrm flipH="1">
            <a:off x="928629" y="1836442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42" name="Text Box 185"/>
          <p:cNvSpPr txBox="1">
            <a:spLocks noChangeArrowheads="1"/>
          </p:cNvSpPr>
          <p:nvPr/>
        </p:nvSpPr>
        <p:spPr bwMode="auto">
          <a:xfrm>
            <a:off x="363479" y="1333203"/>
            <a:ext cx="2305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200" i="0" dirty="0">
                <a:solidFill>
                  <a:srgbClr val="FF6600"/>
                </a:solidFill>
                <a:ea typeface="宋体" charset="-122"/>
              </a:rPr>
              <a:t>电磁阀门（全开</a:t>
            </a:r>
            <a:r>
              <a:rPr lang="en-US" altLang="zh-CN" sz="1200" i="0" dirty="0">
                <a:solidFill>
                  <a:srgbClr val="FF6600"/>
                </a:solidFill>
                <a:ea typeface="宋体" charset="-122"/>
              </a:rPr>
              <a:t>or</a:t>
            </a:r>
            <a:r>
              <a:rPr lang="zh-CN" altLang="en-US" sz="1200" i="0" dirty="0">
                <a:solidFill>
                  <a:srgbClr val="FF6600"/>
                </a:solidFill>
                <a:ea typeface="宋体" charset="-122"/>
              </a:rPr>
              <a:t>全关）</a:t>
            </a:r>
          </a:p>
        </p:txBody>
      </p:sp>
      <p:sp>
        <p:nvSpPr>
          <p:cNvPr id="7243" name="Line 186"/>
          <p:cNvSpPr>
            <a:spLocks noChangeShapeType="1"/>
          </p:cNvSpPr>
          <p:nvPr/>
        </p:nvSpPr>
        <p:spPr bwMode="auto">
          <a:xfrm>
            <a:off x="820679" y="1945980"/>
            <a:ext cx="2159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504668" y="1691979"/>
            <a:ext cx="2818813" cy="941655"/>
            <a:chOff x="1504668" y="1691979"/>
            <a:chExt cx="2818813" cy="941655"/>
          </a:xfrm>
        </p:grpSpPr>
        <p:sp>
          <p:nvSpPr>
            <p:cNvPr id="7267" name="Line 187"/>
            <p:cNvSpPr>
              <a:spLocks noChangeShapeType="1"/>
            </p:cNvSpPr>
            <p:nvPr/>
          </p:nvSpPr>
          <p:spPr bwMode="auto">
            <a:xfrm>
              <a:off x="2992539" y="2493354"/>
              <a:ext cx="451305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68" name="Text Box 188"/>
            <p:cNvSpPr txBox="1">
              <a:spLocks noChangeArrowheads="1"/>
            </p:cNvSpPr>
            <p:nvPr/>
          </p:nvSpPr>
          <p:spPr bwMode="auto">
            <a:xfrm>
              <a:off x="3450783" y="2356635"/>
              <a:ext cx="872698" cy="276999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solidFill>
                    <a:srgbClr val="0066FF"/>
                  </a:solidFill>
                  <a:ea typeface="宋体" charset="-122"/>
                </a:rPr>
                <a:t>液位检测</a:t>
              </a:r>
              <a:endParaRPr lang="zh-CN" altLang="en-US" sz="1200" i="0" dirty="0">
                <a:solidFill>
                  <a:srgbClr val="0066FF"/>
                </a:solidFill>
                <a:ea typeface="宋体" charset="-122"/>
              </a:endParaRPr>
            </a:p>
          </p:txBody>
        </p:sp>
        <p:sp>
          <p:nvSpPr>
            <p:cNvPr id="7269" name="Line 189"/>
            <p:cNvSpPr>
              <a:spLocks noChangeShapeType="1"/>
            </p:cNvSpPr>
            <p:nvPr/>
          </p:nvSpPr>
          <p:spPr bwMode="auto">
            <a:xfrm flipH="1" flipV="1">
              <a:off x="3844928" y="1691979"/>
              <a:ext cx="62" cy="664655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0" name="Line 191"/>
            <p:cNvSpPr>
              <a:spLocks noChangeShapeType="1"/>
            </p:cNvSpPr>
            <p:nvPr/>
          </p:nvSpPr>
          <p:spPr bwMode="auto">
            <a:xfrm flipH="1" flipV="1">
              <a:off x="1504668" y="1703089"/>
              <a:ext cx="2357927" cy="14289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251" name="Line 227"/>
          <p:cNvSpPr>
            <a:spLocks noChangeShapeType="1"/>
          </p:cNvSpPr>
          <p:nvPr/>
        </p:nvSpPr>
        <p:spPr bwMode="auto">
          <a:xfrm flipV="1">
            <a:off x="4565591" y="3309643"/>
            <a:ext cx="270192" cy="31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56" name="Text Box 233"/>
          <p:cNvSpPr txBox="1">
            <a:spLocks noChangeArrowheads="1"/>
          </p:cNvSpPr>
          <p:nvPr/>
        </p:nvSpPr>
        <p:spPr bwMode="auto">
          <a:xfrm>
            <a:off x="4951031" y="3258843"/>
            <a:ext cx="9099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000" i="0" dirty="0" smtClean="0">
                <a:solidFill>
                  <a:srgbClr val="C00000"/>
                </a:solidFill>
                <a:ea typeface="宋体" charset="-122"/>
              </a:rPr>
              <a:t>各家用水户</a:t>
            </a:r>
            <a:endParaRPr lang="zh-CN" altLang="en-US" sz="1000" i="0" dirty="0">
              <a:solidFill>
                <a:srgbClr val="C00000"/>
              </a:solidFill>
              <a:ea typeface="宋体" charset="-122"/>
            </a:endParaRPr>
          </a:p>
        </p:txBody>
      </p:sp>
      <p:sp>
        <p:nvSpPr>
          <p:cNvPr id="1485042" name="Line 242"/>
          <p:cNvSpPr>
            <a:spLocks noChangeShapeType="1"/>
          </p:cNvSpPr>
          <p:nvPr/>
        </p:nvSpPr>
        <p:spPr bwMode="auto">
          <a:xfrm flipH="1">
            <a:off x="1396939" y="1657055"/>
            <a:ext cx="1" cy="146049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Line 227"/>
          <p:cNvSpPr>
            <a:spLocks noChangeShapeType="1"/>
          </p:cNvSpPr>
          <p:nvPr/>
        </p:nvSpPr>
        <p:spPr bwMode="auto">
          <a:xfrm flipV="1">
            <a:off x="4565008" y="3490196"/>
            <a:ext cx="270192" cy="31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Line 227"/>
          <p:cNvSpPr>
            <a:spLocks noChangeShapeType="1"/>
          </p:cNvSpPr>
          <p:nvPr/>
        </p:nvSpPr>
        <p:spPr bwMode="auto">
          <a:xfrm>
            <a:off x="4373660" y="3631396"/>
            <a:ext cx="462123" cy="599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227"/>
          <p:cNvSpPr>
            <a:spLocks noChangeShapeType="1"/>
          </p:cNvSpPr>
          <p:nvPr/>
        </p:nvSpPr>
        <p:spPr bwMode="auto">
          <a:xfrm flipH="1" flipV="1">
            <a:off x="4384614" y="3316252"/>
            <a:ext cx="0" cy="29624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Line 227"/>
          <p:cNvSpPr>
            <a:spLocks noChangeShapeType="1"/>
          </p:cNvSpPr>
          <p:nvPr/>
        </p:nvSpPr>
        <p:spPr bwMode="auto">
          <a:xfrm flipV="1">
            <a:off x="4565008" y="3305270"/>
            <a:ext cx="0" cy="2241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Line 182"/>
          <p:cNvSpPr>
            <a:spLocks noChangeShapeType="1"/>
          </p:cNvSpPr>
          <p:nvPr/>
        </p:nvSpPr>
        <p:spPr bwMode="auto">
          <a:xfrm>
            <a:off x="4529004" y="3565378"/>
            <a:ext cx="252413" cy="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Text Box 175"/>
          <p:cNvSpPr txBox="1">
            <a:spLocks noChangeArrowheads="1"/>
          </p:cNvSpPr>
          <p:nvPr/>
        </p:nvSpPr>
        <p:spPr bwMode="auto">
          <a:xfrm>
            <a:off x="530750" y="2736875"/>
            <a:ext cx="11492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i="0" dirty="0" smtClean="0">
                <a:ea typeface="宋体" charset="-122"/>
              </a:rPr>
              <a:t>大楼建筑屋顶水箱自动控制</a:t>
            </a:r>
            <a:endParaRPr lang="zh-CN" altLang="en-US" i="0" dirty="0">
              <a:ea typeface="宋体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832166" y="1675599"/>
            <a:ext cx="1289526" cy="527049"/>
            <a:chOff x="3832166" y="1675599"/>
            <a:chExt cx="1289526" cy="527049"/>
          </a:xfrm>
        </p:grpSpPr>
        <p:grpSp>
          <p:nvGrpSpPr>
            <p:cNvPr id="136" name="组合 135"/>
            <p:cNvGrpSpPr/>
            <p:nvPr/>
          </p:nvGrpSpPr>
          <p:grpSpPr>
            <a:xfrm>
              <a:off x="3925986" y="1939123"/>
              <a:ext cx="473075" cy="263525"/>
              <a:chOff x="4278313" y="2436813"/>
              <a:chExt cx="473075" cy="263525"/>
            </a:xfrm>
          </p:grpSpPr>
          <p:sp>
            <p:nvSpPr>
              <p:cNvPr id="138" name="Line 19"/>
              <p:cNvSpPr>
                <a:spLocks noChangeShapeType="1"/>
              </p:cNvSpPr>
              <p:nvPr/>
            </p:nvSpPr>
            <p:spPr bwMode="auto">
              <a:xfrm>
                <a:off x="4613275" y="2700338"/>
                <a:ext cx="13811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20"/>
              <p:cNvSpPr>
                <a:spLocks noChangeShapeType="1"/>
              </p:cNvSpPr>
              <p:nvPr/>
            </p:nvSpPr>
            <p:spPr bwMode="auto">
              <a:xfrm flipV="1">
                <a:off x="4278313" y="2436813"/>
                <a:ext cx="0" cy="2619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21"/>
              <p:cNvSpPr>
                <a:spLocks noChangeShapeType="1"/>
              </p:cNvSpPr>
              <p:nvPr/>
            </p:nvSpPr>
            <p:spPr bwMode="auto">
              <a:xfrm>
                <a:off x="4278313" y="2436813"/>
                <a:ext cx="825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22"/>
              <p:cNvSpPr>
                <a:spLocks noChangeShapeType="1"/>
              </p:cNvSpPr>
              <p:nvPr/>
            </p:nvSpPr>
            <p:spPr bwMode="auto">
              <a:xfrm>
                <a:off x="4360863" y="2436813"/>
                <a:ext cx="0" cy="2635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23"/>
              <p:cNvSpPr>
                <a:spLocks noChangeShapeType="1"/>
              </p:cNvSpPr>
              <p:nvPr/>
            </p:nvSpPr>
            <p:spPr bwMode="auto">
              <a:xfrm>
                <a:off x="4360863" y="2700338"/>
                <a:ext cx="16668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24"/>
              <p:cNvSpPr>
                <a:spLocks noChangeShapeType="1"/>
              </p:cNvSpPr>
              <p:nvPr/>
            </p:nvSpPr>
            <p:spPr bwMode="auto">
              <a:xfrm flipV="1">
                <a:off x="4527550" y="2436813"/>
                <a:ext cx="0" cy="2619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25"/>
              <p:cNvSpPr>
                <a:spLocks noChangeShapeType="1"/>
              </p:cNvSpPr>
              <p:nvPr/>
            </p:nvSpPr>
            <p:spPr bwMode="auto">
              <a:xfrm>
                <a:off x="4527550" y="2436813"/>
                <a:ext cx="8413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26"/>
              <p:cNvSpPr>
                <a:spLocks noChangeShapeType="1"/>
              </p:cNvSpPr>
              <p:nvPr/>
            </p:nvSpPr>
            <p:spPr bwMode="auto">
              <a:xfrm>
                <a:off x="4611688" y="2436813"/>
                <a:ext cx="0" cy="2635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7" name="Text Box 27"/>
            <p:cNvSpPr txBox="1">
              <a:spLocks noChangeArrowheads="1"/>
            </p:cNvSpPr>
            <p:nvPr/>
          </p:nvSpPr>
          <p:spPr bwMode="auto">
            <a:xfrm>
              <a:off x="3832166" y="1675599"/>
              <a:ext cx="128952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1000" i="0" dirty="0" smtClean="0">
                  <a:ea typeface="宋体" charset="-122"/>
                </a:rPr>
                <a:t>PWM</a:t>
              </a:r>
              <a:r>
                <a:rPr lang="zh-CN" altLang="en-US" sz="1000" i="0" dirty="0" smtClean="0">
                  <a:ea typeface="宋体" charset="-122"/>
                </a:rPr>
                <a:t>开关控制信号</a:t>
              </a:r>
              <a:endParaRPr lang="en-US" altLang="zh-CN" sz="1000" i="0" dirty="0">
                <a:ea typeface="宋体" charset="-122"/>
              </a:endParaRPr>
            </a:p>
          </p:txBody>
        </p:sp>
      </p:grpSp>
      <p:sp>
        <p:nvSpPr>
          <p:cNvPr id="148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BUCK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电路结构工作原理的通俗解释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以供水系统为类比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9" name="AutoShape 109"/>
          <p:cNvSpPr>
            <a:spLocks noChangeArrowheads="1"/>
          </p:cNvSpPr>
          <p:nvPr/>
        </p:nvSpPr>
        <p:spPr bwMode="auto">
          <a:xfrm rot="10800000">
            <a:off x="4178124" y="5003944"/>
            <a:ext cx="252028" cy="126105"/>
          </a:xfrm>
          <a:prstGeom prst="triangle">
            <a:avLst>
              <a:gd name="adj" fmla="val 50000"/>
            </a:avLst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4219600" y="4589001"/>
            <a:ext cx="12779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等腰三角形 30"/>
          <p:cNvSpPr/>
          <p:nvPr/>
        </p:nvSpPr>
        <p:spPr bwMode="auto">
          <a:xfrm>
            <a:off x="4219600" y="4595893"/>
            <a:ext cx="127794" cy="197643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>
            <a:stCxn id="31" idx="0"/>
          </p:cNvCxnSpPr>
          <p:nvPr/>
        </p:nvCxnSpPr>
        <p:spPr bwMode="auto">
          <a:xfrm flipV="1">
            <a:off x="4283497" y="4441982"/>
            <a:ext cx="0" cy="1539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连接符 35"/>
          <p:cNvCxnSpPr>
            <a:stCxn id="31" idx="3"/>
          </p:cNvCxnSpPr>
          <p:nvPr/>
        </p:nvCxnSpPr>
        <p:spPr bwMode="auto">
          <a:xfrm>
            <a:off x="4283497" y="4793536"/>
            <a:ext cx="0" cy="1961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5" name="组合 44"/>
          <p:cNvGrpSpPr/>
          <p:nvPr/>
        </p:nvGrpSpPr>
        <p:grpSpPr>
          <a:xfrm>
            <a:off x="6583252" y="1735241"/>
            <a:ext cx="2565063" cy="277000"/>
            <a:chOff x="6583252" y="1735241"/>
            <a:chExt cx="2565063" cy="277000"/>
          </a:xfrm>
        </p:grpSpPr>
        <p:sp>
          <p:nvSpPr>
            <p:cNvPr id="159" name="Text Box 36"/>
            <p:cNvSpPr txBox="1">
              <a:spLocks noChangeArrowheads="1"/>
            </p:cNvSpPr>
            <p:nvPr/>
          </p:nvSpPr>
          <p:spPr bwMode="auto">
            <a:xfrm>
              <a:off x="6583252" y="1735241"/>
              <a:ext cx="54072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solidFill>
                    <a:srgbClr val="FF6600"/>
                  </a:solidFill>
                  <a:ea typeface="宋体" charset="-122"/>
                </a:rPr>
                <a:t>阀门</a:t>
              </a:r>
              <a:endParaRPr lang="en-US" altLang="zh-CN" sz="1200" i="0" dirty="0">
                <a:solidFill>
                  <a:srgbClr val="FF6600"/>
                </a:solidFill>
                <a:ea typeface="宋体" charset="-122"/>
              </a:endParaRPr>
            </a:p>
          </p:txBody>
        </p:sp>
        <p:sp>
          <p:nvSpPr>
            <p:cNvPr id="160" name="Text Box 36"/>
            <p:cNvSpPr txBox="1">
              <a:spLocks noChangeArrowheads="1"/>
            </p:cNvSpPr>
            <p:nvPr/>
          </p:nvSpPr>
          <p:spPr bwMode="auto">
            <a:xfrm>
              <a:off x="7893240" y="1735242"/>
              <a:ext cx="125507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solidFill>
                    <a:srgbClr val="FF6600"/>
                  </a:solidFill>
                  <a:ea typeface="宋体" charset="-122"/>
                </a:rPr>
                <a:t>开关晶体管</a:t>
              </a:r>
              <a:endParaRPr lang="en-US" altLang="zh-CN" sz="1200" i="0" dirty="0">
                <a:solidFill>
                  <a:srgbClr val="FF6600"/>
                </a:solidFill>
                <a:ea typeface="宋体" charset="-122"/>
              </a:endParaRPr>
            </a:p>
          </p:txBody>
        </p:sp>
        <p:cxnSp>
          <p:nvCxnSpPr>
            <p:cNvPr id="39" name="直接箭头连接符 38"/>
            <p:cNvCxnSpPr>
              <a:endCxn id="160" idx="1"/>
            </p:cNvCxnSpPr>
            <p:nvPr/>
          </p:nvCxnSpPr>
          <p:spPr bwMode="auto">
            <a:xfrm>
              <a:off x="7352199" y="1868905"/>
              <a:ext cx="541041" cy="483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组合 45"/>
          <p:cNvGrpSpPr/>
          <p:nvPr/>
        </p:nvGrpSpPr>
        <p:grpSpPr>
          <a:xfrm>
            <a:off x="6583252" y="2068812"/>
            <a:ext cx="2565063" cy="277000"/>
            <a:chOff x="6583252" y="2068812"/>
            <a:chExt cx="2565063" cy="277000"/>
          </a:xfrm>
        </p:grpSpPr>
        <p:sp>
          <p:nvSpPr>
            <p:cNvPr id="163" name="Text Box 36"/>
            <p:cNvSpPr txBox="1">
              <a:spLocks noChangeArrowheads="1"/>
            </p:cNvSpPr>
            <p:nvPr/>
          </p:nvSpPr>
          <p:spPr bwMode="auto">
            <a:xfrm>
              <a:off x="6583252" y="2068812"/>
              <a:ext cx="68854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ea typeface="宋体" charset="-122"/>
                </a:rPr>
                <a:t>蓄水池</a:t>
              </a:r>
              <a:endParaRPr lang="en-US" altLang="zh-CN" sz="1200" i="0" dirty="0">
                <a:ea typeface="宋体" charset="-122"/>
              </a:endParaRPr>
            </a:p>
          </p:txBody>
        </p:sp>
        <p:sp>
          <p:nvSpPr>
            <p:cNvPr id="164" name="Text Box 36"/>
            <p:cNvSpPr txBox="1">
              <a:spLocks noChangeArrowheads="1"/>
            </p:cNvSpPr>
            <p:nvPr/>
          </p:nvSpPr>
          <p:spPr bwMode="auto">
            <a:xfrm>
              <a:off x="7893240" y="2068813"/>
              <a:ext cx="125507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ea typeface="宋体" charset="-122"/>
                </a:rPr>
                <a:t>储能电感</a:t>
              </a:r>
              <a:endParaRPr lang="en-US" altLang="zh-CN" sz="1200" i="0" dirty="0">
                <a:ea typeface="宋体" charset="-122"/>
              </a:endParaRPr>
            </a:p>
          </p:txBody>
        </p:sp>
        <p:cxnSp>
          <p:nvCxnSpPr>
            <p:cNvPr id="165" name="直接箭头连接符 164"/>
            <p:cNvCxnSpPr>
              <a:endCxn id="164" idx="1"/>
            </p:cNvCxnSpPr>
            <p:nvPr/>
          </p:nvCxnSpPr>
          <p:spPr bwMode="auto">
            <a:xfrm>
              <a:off x="7352199" y="2201171"/>
              <a:ext cx="541041" cy="61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" name="组合 46"/>
          <p:cNvGrpSpPr/>
          <p:nvPr/>
        </p:nvGrpSpPr>
        <p:grpSpPr>
          <a:xfrm>
            <a:off x="6575317" y="2373113"/>
            <a:ext cx="3113194" cy="277000"/>
            <a:chOff x="6575317" y="2373113"/>
            <a:chExt cx="3113194" cy="277000"/>
          </a:xfrm>
        </p:grpSpPr>
        <p:sp>
          <p:nvSpPr>
            <p:cNvPr id="168" name="Text Box 36"/>
            <p:cNvSpPr txBox="1">
              <a:spLocks noChangeArrowheads="1"/>
            </p:cNvSpPr>
            <p:nvPr/>
          </p:nvSpPr>
          <p:spPr bwMode="auto">
            <a:xfrm>
              <a:off x="6575317" y="2373113"/>
              <a:ext cx="83306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solidFill>
                    <a:srgbClr val="0066FF"/>
                  </a:solidFill>
                  <a:ea typeface="宋体" charset="-122"/>
                </a:rPr>
                <a:t>液位检测</a:t>
              </a:r>
              <a:endParaRPr lang="en-US" altLang="zh-CN" sz="1200" i="0" dirty="0">
                <a:solidFill>
                  <a:srgbClr val="0066FF"/>
                </a:solidFill>
                <a:ea typeface="宋体" charset="-122"/>
              </a:endParaRPr>
            </a:p>
          </p:txBody>
        </p:sp>
        <p:sp>
          <p:nvSpPr>
            <p:cNvPr id="169" name="Text Box 36"/>
            <p:cNvSpPr txBox="1">
              <a:spLocks noChangeArrowheads="1"/>
            </p:cNvSpPr>
            <p:nvPr/>
          </p:nvSpPr>
          <p:spPr bwMode="auto">
            <a:xfrm>
              <a:off x="7885306" y="2373115"/>
              <a:ext cx="1803205" cy="276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solidFill>
                    <a:srgbClr val="0066FF"/>
                  </a:solidFill>
                  <a:ea typeface="宋体" charset="-122"/>
                </a:rPr>
                <a:t>电压采样</a:t>
              </a:r>
              <a:r>
                <a:rPr lang="en-US" altLang="zh-CN" sz="1200" i="0" dirty="0" smtClean="0">
                  <a:solidFill>
                    <a:srgbClr val="0066FF"/>
                  </a:solidFill>
                  <a:ea typeface="宋体" charset="-122"/>
                </a:rPr>
                <a:t>/</a:t>
              </a:r>
              <a:r>
                <a:rPr lang="zh-CN" altLang="en-US" sz="1200" i="0" dirty="0" smtClean="0">
                  <a:solidFill>
                    <a:srgbClr val="0066FF"/>
                  </a:solidFill>
                  <a:ea typeface="宋体" charset="-122"/>
                </a:rPr>
                <a:t>误差放大</a:t>
              </a:r>
              <a:endParaRPr lang="en-US" altLang="zh-CN" sz="1200" i="0" dirty="0">
                <a:solidFill>
                  <a:srgbClr val="0066FF"/>
                </a:solidFill>
                <a:ea typeface="宋体" charset="-122"/>
              </a:endParaRPr>
            </a:p>
          </p:txBody>
        </p:sp>
        <p:cxnSp>
          <p:nvCxnSpPr>
            <p:cNvPr id="170" name="直接箭头连接符 169"/>
            <p:cNvCxnSpPr>
              <a:endCxn id="169" idx="1"/>
            </p:cNvCxnSpPr>
            <p:nvPr/>
          </p:nvCxnSpPr>
          <p:spPr bwMode="auto">
            <a:xfrm>
              <a:off x="7344265" y="2505472"/>
              <a:ext cx="541041" cy="61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2" name="Text Box 27"/>
          <p:cNvSpPr txBox="1">
            <a:spLocks noChangeArrowheads="1"/>
          </p:cNvSpPr>
          <p:nvPr/>
        </p:nvSpPr>
        <p:spPr bwMode="auto">
          <a:xfrm>
            <a:off x="2172190" y="5873312"/>
            <a:ext cx="10008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000" i="0" dirty="0" smtClean="0">
                <a:ea typeface="宋体" charset="-122"/>
              </a:rPr>
              <a:t>开关控制信号</a:t>
            </a:r>
            <a:endParaRPr lang="en-US" altLang="zh-CN" sz="1000" i="0" dirty="0">
              <a:ea typeface="宋体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586419" y="2670391"/>
            <a:ext cx="3113194" cy="277000"/>
            <a:chOff x="6586419" y="2670391"/>
            <a:chExt cx="3113194" cy="277000"/>
          </a:xfrm>
        </p:grpSpPr>
        <p:sp>
          <p:nvSpPr>
            <p:cNvPr id="173" name="Text Box 36"/>
            <p:cNvSpPr txBox="1">
              <a:spLocks noChangeArrowheads="1"/>
            </p:cNvSpPr>
            <p:nvPr/>
          </p:nvSpPr>
          <p:spPr bwMode="auto">
            <a:xfrm>
              <a:off x="6586419" y="2670391"/>
              <a:ext cx="83306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solidFill>
                    <a:srgbClr val="C00000"/>
                  </a:solidFill>
                  <a:ea typeface="宋体" charset="-122"/>
                </a:rPr>
                <a:t>用水户</a:t>
              </a:r>
              <a:endParaRPr lang="en-US" altLang="zh-CN" sz="1200" i="0" dirty="0">
                <a:solidFill>
                  <a:srgbClr val="C00000"/>
                </a:solidFill>
                <a:ea typeface="宋体" charset="-122"/>
              </a:endParaRPr>
            </a:p>
          </p:txBody>
        </p:sp>
        <p:sp>
          <p:nvSpPr>
            <p:cNvPr id="174" name="Text Box 36"/>
            <p:cNvSpPr txBox="1">
              <a:spLocks noChangeArrowheads="1"/>
            </p:cNvSpPr>
            <p:nvPr/>
          </p:nvSpPr>
          <p:spPr bwMode="auto">
            <a:xfrm>
              <a:off x="7896408" y="2670393"/>
              <a:ext cx="1803205" cy="276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200" i="0" dirty="0" smtClean="0">
                  <a:solidFill>
                    <a:srgbClr val="C00000"/>
                  </a:solidFill>
                  <a:ea typeface="宋体" charset="-122"/>
                </a:rPr>
                <a:t>用电负载</a:t>
              </a:r>
              <a:endParaRPr lang="en-US" altLang="zh-CN" sz="1200" i="0" dirty="0">
                <a:solidFill>
                  <a:srgbClr val="C00000"/>
                </a:solidFill>
                <a:ea typeface="宋体" charset="-122"/>
              </a:endParaRPr>
            </a:p>
          </p:txBody>
        </p:sp>
        <p:cxnSp>
          <p:nvCxnSpPr>
            <p:cNvPr id="175" name="直接箭头连接符 174"/>
            <p:cNvCxnSpPr>
              <a:endCxn id="174" idx="1"/>
            </p:cNvCxnSpPr>
            <p:nvPr/>
          </p:nvCxnSpPr>
          <p:spPr bwMode="auto">
            <a:xfrm>
              <a:off x="7355367" y="2802750"/>
              <a:ext cx="541041" cy="61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6" name="Text Box 36"/>
          <p:cNvSpPr txBox="1">
            <a:spLocks noChangeArrowheads="1"/>
          </p:cNvSpPr>
          <p:nvPr/>
        </p:nvSpPr>
        <p:spPr bwMode="auto">
          <a:xfrm>
            <a:off x="6582748" y="3010906"/>
            <a:ext cx="2440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200" i="0" dirty="0" smtClean="0">
                <a:ea typeface="宋体" charset="-122"/>
              </a:rPr>
              <a:t>脉宽调制（</a:t>
            </a:r>
            <a:r>
              <a:rPr lang="en-US" altLang="zh-CN" sz="1200" i="0" dirty="0" smtClean="0">
                <a:ea typeface="宋体" charset="-122"/>
              </a:rPr>
              <a:t>PWM</a:t>
            </a:r>
            <a:r>
              <a:rPr lang="zh-CN" altLang="en-US" sz="1200" i="0" dirty="0" smtClean="0">
                <a:ea typeface="宋体" charset="-122"/>
              </a:rPr>
              <a:t>）开关控制信号</a:t>
            </a:r>
            <a:endParaRPr lang="en-US" altLang="zh-CN" sz="1200" i="0" dirty="0">
              <a:ea typeface="宋体" charset="-122"/>
            </a:endParaRPr>
          </a:p>
        </p:txBody>
      </p:sp>
      <p:sp>
        <p:nvSpPr>
          <p:cNvPr id="177" name="Text Box 175"/>
          <p:cNvSpPr txBox="1">
            <a:spLocks noChangeArrowheads="1"/>
          </p:cNvSpPr>
          <p:nvPr/>
        </p:nvSpPr>
        <p:spPr bwMode="auto">
          <a:xfrm>
            <a:off x="559557" y="5262563"/>
            <a:ext cx="12897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i="0" dirty="0" smtClean="0">
                <a:ea typeface="宋体" charset="-122"/>
              </a:rPr>
              <a:t>降压型开关式电源转换</a:t>
            </a:r>
            <a:endParaRPr lang="zh-CN" altLang="en-US" i="0" dirty="0">
              <a:ea typeface="宋体" charset="-122"/>
            </a:endParaRPr>
          </a:p>
        </p:txBody>
      </p:sp>
      <p:sp>
        <p:nvSpPr>
          <p:cNvPr id="180" name="Text Box 36"/>
          <p:cNvSpPr txBox="1">
            <a:spLocks noChangeArrowheads="1"/>
          </p:cNvSpPr>
          <p:nvPr/>
        </p:nvSpPr>
        <p:spPr bwMode="auto">
          <a:xfrm>
            <a:off x="3058566" y="2705541"/>
            <a:ext cx="19571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1200" i="0" dirty="0" smtClean="0">
                <a:ea typeface="宋体" charset="-122"/>
              </a:rPr>
              <a:t>保持液位稳定，使供水管水压基本恒定</a:t>
            </a:r>
            <a:endParaRPr lang="en-US" altLang="zh-CN" sz="1200" i="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3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5" grpId="0"/>
      <p:bldP spid="7246" grpId="0"/>
      <p:bldP spid="7242" grpId="0"/>
      <p:bldP spid="172" grpId="0"/>
      <p:bldP spid="1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2"/>
          <p:cNvSpPr>
            <a:spLocks noGrp="1"/>
          </p:cNvSpPr>
          <p:nvPr>
            <p:ph idx="1"/>
          </p:nvPr>
        </p:nvSpPr>
        <p:spPr bwMode="auto">
          <a:xfrm>
            <a:off x="812540" y="1226221"/>
            <a:ext cx="8915400" cy="6463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solidFill>
                  <a:srgbClr val="C00000"/>
                </a:solidFill>
              </a:rPr>
              <a:t>1</a:t>
            </a:r>
            <a:r>
              <a:rPr lang="zh-CN" altLang="en-US" sz="1800" dirty="0" smtClean="0">
                <a:solidFill>
                  <a:srgbClr val="C00000"/>
                </a:solidFill>
              </a:rPr>
              <a:t>、入选电子系储英计划学生，可在储英导师指导下，申报专项课题作为本课程项目，评测合格获得课程成绩。</a:t>
            </a:r>
            <a:endParaRPr lang="en-US" altLang="zh-CN" sz="1800" dirty="0" smtClean="0">
              <a:solidFill>
                <a:srgbClr val="C00000"/>
              </a:solidFill>
            </a:endParaRPr>
          </a:p>
        </p:txBody>
      </p:sp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19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10244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储英计划学生专项课题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764704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储英专项课题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418081" y="2859323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专项课题申报和立项审核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15924" y="4587515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专项课题小组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812540" y="1909484"/>
            <a:ext cx="891540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1800" kern="0" dirty="0" smtClean="0">
                <a:solidFill>
                  <a:srgbClr val="C00000"/>
                </a:solidFill>
              </a:rPr>
              <a:t>2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、专项课题应具有较显著的研究或开发属性，类型可以有多样性，不排斥偏软件方向的课题。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812540" y="3264169"/>
            <a:ext cx="89154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1800" kern="0" dirty="0" smtClean="0">
                <a:solidFill>
                  <a:srgbClr val="C00000"/>
                </a:solidFill>
              </a:rPr>
              <a:t>1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、以</a:t>
            </a:r>
            <a:r>
              <a:rPr lang="en-US" altLang="zh-CN" sz="1800" kern="0" dirty="0" err="1" smtClean="0">
                <a:solidFill>
                  <a:srgbClr val="336699"/>
                </a:solidFill>
              </a:rPr>
              <a:t>ppt</a:t>
            </a:r>
            <a:r>
              <a:rPr lang="zh-CN" altLang="en-US" sz="1800" kern="0" dirty="0" smtClean="0">
                <a:solidFill>
                  <a:srgbClr val="336699"/>
                </a:solidFill>
              </a:rPr>
              <a:t>形式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将课题作简要描述，相应准备不超过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5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分钟的口头陈述。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812540" y="3936426"/>
            <a:ext cx="900100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1800" kern="0" dirty="0" smtClean="0">
                <a:solidFill>
                  <a:srgbClr val="C00000"/>
                </a:solidFill>
              </a:rPr>
              <a:t>3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、课程于</a:t>
            </a:r>
            <a:r>
              <a:rPr lang="en-US" altLang="zh-CN" sz="1800" kern="0" dirty="0" smtClean="0">
                <a:solidFill>
                  <a:srgbClr val="336699"/>
                </a:solidFill>
              </a:rPr>
              <a:t>9</a:t>
            </a:r>
            <a:r>
              <a:rPr lang="zh-CN" altLang="en-US" sz="1800" kern="0" dirty="0" smtClean="0">
                <a:solidFill>
                  <a:srgbClr val="336699"/>
                </a:solidFill>
              </a:rPr>
              <a:t>月</a:t>
            </a:r>
            <a:r>
              <a:rPr lang="en-US" altLang="zh-CN" sz="1800" kern="0" dirty="0" smtClean="0">
                <a:solidFill>
                  <a:srgbClr val="336699"/>
                </a:solidFill>
              </a:rPr>
              <a:t>18</a:t>
            </a:r>
            <a:r>
              <a:rPr lang="zh-CN" altLang="en-US" sz="1800" kern="0" dirty="0" smtClean="0">
                <a:solidFill>
                  <a:srgbClr val="336699"/>
                </a:solidFill>
              </a:rPr>
              <a:t>日下午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组织立项答辩，当场告知结果；具体时间地点届时通知参加者。项目被否决的学生应回归参加课程常规项目。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812540" y="3581239"/>
            <a:ext cx="89154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1800" kern="0" dirty="0" smtClean="0">
                <a:solidFill>
                  <a:srgbClr val="C00000"/>
                </a:solidFill>
              </a:rPr>
              <a:t>2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、最晚于</a:t>
            </a:r>
            <a:r>
              <a:rPr lang="en-US" altLang="zh-CN" sz="1800" kern="0" dirty="0" smtClean="0">
                <a:solidFill>
                  <a:srgbClr val="336699"/>
                </a:solidFill>
              </a:rPr>
              <a:t>9</a:t>
            </a:r>
            <a:r>
              <a:rPr lang="zh-CN" altLang="en-US" sz="1800" kern="0" dirty="0" smtClean="0">
                <a:solidFill>
                  <a:srgbClr val="336699"/>
                </a:solidFill>
              </a:rPr>
              <a:t>月</a:t>
            </a:r>
            <a:r>
              <a:rPr lang="en-US" altLang="zh-CN" sz="1800" kern="0" dirty="0" smtClean="0">
                <a:solidFill>
                  <a:srgbClr val="336699"/>
                </a:solidFill>
              </a:rPr>
              <a:t>17</a:t>
            </a:r>
            <a:r>
              <a:rPr lang="zh-CN" altLang="en-US" sz="1800" kern="0" dirty="0" smtClean="0">
                <a:solidFill>
                  <a:srgbClr val="336699"/>
                </a:solidFill>
              </a:rPr>
              <a:t>日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将</a:t>
            </a:r>
            <a:r>
              <a:rPr lang="en-US" altLang="zh-CN" sz="1800" kern="0" dirty="0" err="1" smtClean="0">
                <a:solidFill>
                  <a:srgbClr val="C00000"/>
                </a:solidFill>
              </a:rPr>
              <a:t>ppt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通过邮件发给陈颖琪老师，形成申报备案，过时不受。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812540" y="4984110"/>
            <a:ext cx="891540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可以一人单独小组。若多人小组，必须都是储英学生（可以不同导师），且原则上以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3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人为上限。组队人数应以课题任务的工作量相匹配。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415924" y="5589240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专项课题结题评测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812540" y="5987025"/>
            <a:ext cx="891540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专项课题由本课程专门组织评测和打分。导师意见作评分参考。若有外化成果（署名论文、专利、获奖等）则最佳。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812540" y="2519608"/>
            <a:ext cx="89154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1800" kern="0" dirty="0" smtClean="0">
                <a:solidFill>
                  <a:srgbClr val="C00000"/>
                </a:solidFill>
              </a:rPr>
              <a:t>3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、以上非强制，储英学生可做课程常规项目（最好告知导师并或认可）。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页脚占位符 6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94AEB9FA-B1E1-428D-8396-3E4409B0829A}" type="slidenum">
              <a:rPr lang="en-US" altLang="zh-CN" sz="1000" b="0" smtClean="0">
                <a:ea typeface="宋体" panose="02010600030101010101" pitchFamily="2" charset="-122"/>
              </a:rPr>
              <a:pPr/>
              <a:t>2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460609" y="764704"/>
            <a:ext cx="6702425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ea typeface="楷体_GB2312"/>
                <a:cs typeface="楷体_GB2312"/>
              </a:rPr>
              <a:t>袁 焱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dirty="0">
                <a:ea typeface="楷体_GB2312"/>
                <a:cs typeface="楷体_GB2312"/>
              </a:rPr>
              <a:t>Email:   yymail@sjtu.edu.cn  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dirty="0">
                <a:ea typeface="楷体_GB2312"/>
                <a:cs typeface="楷体_GB2312"/>
              </a:rPr>
              <a:t>13701753253</a:t>
            </a:r>
          </a:p>
        </p:txBody>
      </p:sp>
      <p:sp>
        <p:nvSpPr>
          <p:cNvPr id="23556" name="Text Box 3"/>
          <p:cNvSpPr txBox="1">
            <a:spLocks noChangeArrowheads="1"/>
          </p:cNvSpPr>
          <p:nvPr/>
        </p:nvSpPr>
        <p:spPr bwMode="auto">
          <a:xfrm>
            <a:off x="1460610" y="2660030"/>
            <a:ext cx="670242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dirty="0" smtClean="0">
                <a:ea typeface="楷体_GB2312"/>
                <a:cs typeface="楷体_GB2312"/>
              </a:rPr>
              <a:t>李安琪</a:t>
            </a:r>
            <a:endParaRPr kumimoji="1" lang="en-US" altLang="zh-CN" sz="2800" dirty="0">
              <a:ea typeface="楷体_GB2312"/>
              <a:cs typeface="楷体_GB231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dirty="0">
                <a:ea typeface="楷体_GB2312"/>
                <a:cs typeface="楷体_GB2312"/>
              </a:rPr>
              <a:t>Email:   </a:t>
            </a:r>
            <a:r>
              <a:rPr kumimoji="1" lang="en-US" altLang="zh-CN" sz="2800" dirty="0" smtClean="0">
                <a:ea typeface="楷体_GB2312"/>
                <a:cs typeface="楷体_GB2312"/>
              </a:rPr>
              <a:t>anqili@sjtu.edu.cn</a:t>
            </a:r>
            <a:endParaRPr kumimoji="1" lang="en-US" altLang="zh-CN" sz="2800" dirty="0">
              <a:ea typeface="楷体_GB2312"/>
              <a:cs typeface="楷体_GB231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60608" y="4052897"/>
            <a:ext cx="670242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ea typeface="楷体_GB2312"/>
                <a:cs typeface="楷体_GB2312"/>
              </a:rPr>
              <a:t>陈颖琪</a:t>
            </a:r>
            <a:endParaRPr lang="zh-CN" altLang="en-US" sz="2800" dirty="0">
              <a:ea typeface="楷体_GB2312"/>
              <a:cs typeface="楷体_GB231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dirty="0">
                <a:ea typeface="楷体_GB2312"/>
                <a:cs typeface="楷体_GB2312"/>
              </a:rPr>
              <a:t>Email:   </a:t>
            </a:r>
            <a:r>
              <a:rPr kumimoji="1" lang="en-US" altLang="zh-CN" sz="2800" dirty="0" smtClean="0">
                <a:ea typeface="楷体_GB2312"/>
                <a:cs typeface="楷体_GB2312"/>
              </a:rPr>
              <a:t>clenny@163.com  </a:t>
            </a:r>
            <a:endParaRPr kumimoji="1" lang="en-US" altLang="zh-CN" sz="2800" dirty="0">
              <a:ea typeface="楷体_GB2312"/>
              <a:cs typeface="楷体_GB231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dirty="0" smtClean="0">
                <a:ea typeface="楷体_GB2312"/>
                <a:cs typeface="楷体_GB2312"/>
              </a:rPr>
              <a:t>34204017</a:t>
            </a:r>
            <a:endParaRPr kumimoji="1" lang="en-US" altLang="zh-CN" sz="2800" dirty="0">
              <a:ea typeface="楷体_GB2312"/>
              <a:cs typeface="楷体_GB231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老师联系方式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2829" y="6092095"/>
            <a:ext cx="5498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000" dirty="0" smtClean="0">
                <a:solidFill>
                  <a:srgbClr val="FF6600"/>
                </a:solidFill>
                <a:latin typeface="楷体_GB2312"/>
                <a:ea typeface="楷体_GB2312"/>
                <a:cs typeface="楷体_GB2312"/>
              </a:rPr>
              <a:t>课程</a:t>
            </a:r>
            <a:r>
              <a:rPr kumimoji="1" lang="en-US" altLang="zh-CN" sz="2000" dirty="0" smtClean="0">
                <a:solidFill>
                  <a:srgbClr val="FF6600"/>
                </a:solidFill>
                <a:latin typeface="楷体_GB2312"/>
                <a:ea typeface="楷体_GB2312"/>
                <a:cs typeface="楷体_GB2312"/>
              </a:rPr>
              <a:t>ftp </a:t>
            </a:r>
            <a:r>
              <a:rPr kumimoji="1" lang="en-US" altLang="zh-CN" sz="2000" dirty="0">
                <a:solidFill>
                  <a:srgbClr val="FF6600"/>
                </a:solidFill>
                <a:latin typeface="楷体_GB2312"/>
                <a:ea typeface="楷体_GB2312"/>
                <a:cs typeface="楷体_GB2312"/>
              </a:rPr>
              <a:t>server : 202.120.39.248</a:t>
            </a:r>
            <a:r>
              <a:rPr kumimoji="1" lang="en-US" altLang="zh-CN" sz="2000" dirty="0">
                <a:latin typeface="楷体_GB2312"/>
                <a:ea typeface="楷体_GB2312"/>
                <a:cs typeface="楷体_GB2312"/>
              </a:rPr>
              <a:t>  </a:t>
            </a:r>
            <a:r>
              <a:rPr kumimoji="1" lang="zh-CN" altLang="en-US" sz="2000" dirty="0">
                <a:latin typeface="楷体_GB2312"/>
                <a:ea typeface="楷体_GB2312"/>
                <a:cs typeface="楷体_GB2312"/>
              </a:rPr>
              <a:t>匿名登录</a:t>
            </a:r>
            <a:endParaRPr kumimoji="1" lang="zh-CN" altLang="en-US" sz="2000" dirty="0">
              <a:latin typeface="楷体_GB2312"/>
              <a:ea typeface="楷体_GB231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5667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E54539DE-8C52-42E5-A3FF-7CB3EF248E04}" type="slidenum">
              <a:rPr lang="en-US" altLang="zh-CN" sz="1000" b="0" smtClean="0">
                <a:ea typeface="宋体" panose="02010600030101010101" pitchFamily="2" charset="-122"/>
              </a:rPr>
              <a:pPr/>
              <a:t>20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en-US" altLang="zh-CN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AGENDA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812540" y="1088740"/>
            <a:ext cx="496861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课程简介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课程分组规则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课程任务介绍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电源转换技术简介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课程教学进度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课程评分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其他事项</a:t>
            </a:r>
            <a:endParaRPr lang="zh-CN" altLang="en-US" sz="2400" dirty="0">
              <a:latin typeface="楷体_GB2312"/>
              <a:ea typeface="楷体_GB231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3871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21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10244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课程教学进度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第一阶段 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1-7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周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 bwMode="auto">
          <a:xfrm>
            <a:off x="743028" y="1282975"/>
            <a:ext cx="8915400" cy="7017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第</a:t>
            </a:r>
            <a:r>
              <a:rPr lang="en-US" altLang="zh-CN" sz="1800" dirty="0" smtClean="0">
                <a:solidFill>
                  <a:srgbClr val="C00000"/>
                </a:solidFill>
              </a:rPr>
              <a:t>7</a:t>
            </a:r>
            <a:r>
              <a:rPr lang="zh-CN" altLang="en-US" sz="1800" dirty="0" smtClean="0">
                <a:solidFill>
                  <a:srgbClr val="C00000"/>
                </a:solidFill>
              </a:rPr>
              <a:t>周中期检测   计入总评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中期检测不合格  中期结题（仍有可能达到及格），不再进入第二阶段</a:t>
            </a:r>
            <a:endParaRPr lang="en-US" altLang="zh-CN" sz="1800" dirty="0" smtClean="0">
              <a:solidFill>
                <a:srgbClr val="C00000"/>
              </a:solidFill>
            </a:endParaRP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410048" y="1931007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第二阶段  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8-10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周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421685" y="2576137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第三阶段  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11-13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周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734655" y="3008107"/>
            <a:ext cx="89154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第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13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周最终检测  计入总评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21684" y="3377439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14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周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743028" y="3849141"/>
            <a:ext cx="89154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设计报告写作和提交  计入总评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428176" y="5122484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17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周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734655" y="5625908"/>
            <a:ext cx="89154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正式提交成绩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421528" y="4227475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15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周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743028" y="4721146"/>
            <a:ext cx="89154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发布小组成绩，设异议申诉期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2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22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10244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课程评分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小组作品成绩   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70-75%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 bwMode="auto">
          <a:xfrm>
            <a:off x="743028" y="1282975"/>
            <a:ext cx="8915400" cy="7017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中期检测  </a:t>
            </a:r>
            <a:r>
              <a:rPr lang="en-US" altLang="zh-CN" sz="1800" dirty="0" smtClean="0">
                <a:solidFill>
                  <a:srgbClr val="C00000"/>
                </a:solidFill>
              </a:rPr>
              <a:t>35-40%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最终检测  </a:t>
            </a:r>
            <a:r>
              <a:rPr lang="en-US" altLang="zh-CN" sz="1800" dirty="0" smtClean="0">
                <a:solidFill>
                  <a:srgbClr val="C00000"/>
                </a:solidFill>
              </a:rPr>
              <a:t>35-40%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410048" y="1931007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小组报告成绩   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25-30%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421685" y="2576137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小组成绩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734655" y="3008107"/>
            <a:ext cx="891540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作品成绩  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+  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报告成绩 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+ 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附加（比如“翻转课堂”表现）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21684" y="3624753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个人成绩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15" y="4269883"/>
            <a:ext cx="8259678" cy="12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4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1D1A2E8A-B6C2-4C39-B028-6C1352F42F08}" type="slidenum">
              <a:rPr lang="en-US" altLang="zh-CN" sz="1000" b="0" smtClean="0">
                <a:ea typeface="宋体" panose="02010600030101010101" pitchFamily="2" charset="-122"/>
              </a:rPr>
              <a:pPr/>
              <a:t>23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其他事项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1173163" y="836613"/>
            <a:ext cx="8280400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187325" indent="-1873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dirty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开放实验室的使用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200" dirty="0">
                <a:latin typeface="楷体_GB2312"/>
                <a:ea typeface="楷体_GB2312"/>
                <a:cs typeface="楷体_GB2312"/>
              </a:rPr>
              <a:t>		</a:t>
            </a:r>
            <a:r>
              <a:rPr kumimoji="1" lang="zh-CN" altLang="en-US" sz="2200" dirty="0" smtClean="0">
                <a:latin typeface="楷体_GB2312"/>
                <a:ea typeface="楷体_GB2312"/>
                <a:cs typeface="楷体_GB2312"/>
              </a:rPr>
              <a:t>注意</a:t>
            </a:r>
            <a:r>
              <a:rPr kumimoji="1" lang="zh-CN" altLang="en-US" sz="2200" dirty="0">
                <a:latin typeface="楷体_GB2312"/>
                <a:ea typeface="楷体_GB2312"/>
                <a:cs typeface="楷体_GB2312"/>
              </a:rPr>
              <a:t>开放时间的通知；严格遵守规则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dirty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课程讲座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200" dirty="0">
                <a:latin typeface="楷体_GB2312"/>
                <a:ea typeface="楷体_GB2312"/>
                <a:cs typeface="楷体_GB2312"/>
              </a:rPr>
              <a:t>      </a:t>
            </a:r>
            <a:r>
              <a:rPr kumimoji="1" lang="zh-CN" altLang="en-US" sz="2200" dirty="0" smtClean="0">
                <a:latin typeface="楷体_GB2312"/>
                <a:ea typeface="楷体_GB2312"/>
                <a:cs typeface="楷体_GB2312"/>
              </a:rPr>
              <a:t>不是每周都有，以提前</a:t>
            </a:r>
            <a:r>
              <a:rPr kumimoji="1" lang="zh-CN" altLang="en-US" sz="2200" dirty="0">
                <a:latin typeface="楷体_GB2312"/>
                <a:ea typeface="楷体_GB2312"/>
                <a:cs typeface="楷体_GB2312"/>
              </a:rPr>
              <a:t>通知为准</a:t>
            </a:r>
            <a:r>
              <a:rPr kumimoji="1" lang="zh-CN" altLang="en-US" sz="2200" dirty="0" smtClean="0">
                <a:latin typeface="楷体_GB2312"/>
                <a:ea typeface="楷体_GB2312"/>
                <a:cs typeface="楷体_GB2312"/>
              </a:rPr>
              <a:t>；</a:t>
            </a:r>
            <a:r>
              <a:rPr kumimoji="1" lang="zh-CN" altLang="en-US" sz="2200" dirty="0" smtClean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第</a:t>
            </a:r>
            <a:r>
              <a:rPr kumimoji="1" lang="en-US" altLang="zh-CN" sz="2200" dirty="0" smtClean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2</a:t>
            </a:r>
            <a:r>
              <a:rPr kumimoji="1" lang="zh-CN" altLang="en-US" sz="2200" dirty="0" smtClean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周有讲座！</a:t>
            </a:r>
            <a:endParaRPr kumimoji="1" lang="zh-CN" altLang="en-US" sz="2200" dirty="0">
              <a:solidFill>
                <a:srgbClr val="FF0000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dirty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器件与物料的借领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200" dirty="0">
                <a:latin typeface="楷体_GB2312"/>
                <a:ea typeface="楷体_GB2312"/>
                <a:cs typeface="楷体_GB2312"/>
              </a:rPr>
              <a:t>		消耗品注意节约使用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200" dirty="0">
                <a:latin typeface="楷体_GB2312"/>
                <a:ea typeface="楷体_GB2312"/>
                <a:cs typeface="楷体_GB2312"/>
              </a:rPr>
              <a:t>		非消耗品注意爱护</a:t>
            </a:r>
            <a:r>
              <a:rPr kumimoji="1" lang="zh-CN" altLang="en-US" sz="2200" dirty="0" smtClean="0">
                <a:latin typeface="楷体_GB2312"/>
                <a:ea typeface="楷体_GB2312"/>
                <a:cs typeface="楷体_GB2312"/>
              </a:rPr>
              <a:t>使用</a:t>
            </a:r>
            <a:endParaRPr kumimoji="1" lang="en-US" altLang="zh-CN" sz="2200" dirty="0" smtClean="0">
              <a:latin typeface="楷体_GB2312"/>
              <a:ea typeface="楷体_GB2312"/>
              <a:cs typeface="楷体_GB2312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200" dirty="0">
                <a:latin typeface="楷体_GB2312"/>
                <a:ea typeface="楷体_GB2312"/>
                <a:cs typeface="楷体_GB2312"/>
              </a:rPr>
              <a:t> </a:t>
            </a:r>
            <a:r>
              <a:rPr kumimoji="1" lang="en-US" altLang="zh-CN" sz="2200" dirty="0" smtClean="0">
                <a:latin typeface="楷体_GB2312"/>
                <a:ea typeface="楷体_GB2312"/>
                <a:cs typeface="楷体_GB2312"/>
              </a:rPr>
              <a:t>     </a:t>
            </a:r>
            <a:r>
              <a:rPr kumimoji="1" lang="zh-CN" altLang="en-US" sz="2200" dirty="0" smtClean="0">
                <a:latin typeface="楷体_GB2312"/>
                <a:ea typeface="楷体_GB2312"/>
                <a:cs typeface="楷体_GB2312"/>
              </a:rPr>
              <a:t>下周安排领取器材，请尽快完成分组登记</a:t>
            </a:r>
            <a:endParaRPr kumimoji="1" lang="zh-CN" altLang="en-US" sz="2200" dirty="0">
              <a:latin typeface="楷体_GB2312"/>
              <a:ea typeface="楷体_GB2312"/>
              <a:cs typeface="楷体_GB2312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dirty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设计要求和辅导材料下载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200" dirty="0">
                <a:latin typeface="楷体_GB2312"/>
                <a:ea typeface="楷体_GB2312"/>
                <a:cs typeface="楷体_GB2312"/>
              </a:rPr>
              <a:t>		</a:t>
            </a:r>
            <a:r>
              <a:rPr kumimoji="1" lang="en-US" altLang="zh-CN" sz="2200" dirty="0">
                <a:solidFill>
                  <a:srgbClr val="FF6600"/>
                </a:solidFill>
                <a:latin typeface="楷体_GB2312"/>
                <a:ea typeface="楷体_GB2312"/>
                <a:cs typeface="楷体_GB2312"/>
              </a:rPr>
              <a:t>ftp server : 202.120.39.248</a:t>
            </a:r>
            <a:r>
              <a:rPr kumimoji="1" lang="en-US" altLang="zh-CN" sz="2200" dirty="0">
                <a:latin typeface="楷体_GB2312"/>
                <a:ea typeface="楷体_GB2312"/>
                <a:cs typeface="楷体_GB2312"/>
              </a:rPr>
              <a:t>  </a:t>
            </a:r>
            <a:r>
              <a:rPr kumimoji="1" lang="zh-CN" altLang="en-US" sz="2200" dirty="0">
                <a:latin typeface="楷体_GB2312"/>
                <a:ea typeface="楷体_GB2312"/>
                <a:cs typeface="楷体_GB2312"/>
              </a:rPr>
              <a:t>匿名</a:t>
            </a:r>
            <a:r>
              <a:rPr kumimoji="1" lang="zh-CN" altLang="en-US" sz="2200" dirty="0" smtClean="0">
                <a:latin typeface="楷体_GB2312"/>
                <a:ea typeface="楷体_GB2312"/>
                <a:cs typeface="楷体_GB2312"/>
              </a:rPr>
              <a:t>登录</a:t>
            </a:r>
            <a:endParaRPr kumimoji="1" lang="zh-CN" altLang="en-US" sz="2200" dirty="0"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163" y="5227797"/>
            <a:ext cx="8496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7053" tIns="33526" rIns="67053" bIns="33526"/>
          <a:lstStyle>
            <a:lvl1pPr marL="250825" indent="-250825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6600"/>
                </a:solidFill>
                <a:ea typeface="楷体_GB2312"/>
                <a:cs typeface="楷体_GB2312"/>
              </a:rPr>
              <a:t>有关</a:t>
            </a:r>
            <a:r>
              <a:rPr kumimoji="1" lang="zh-CN" altLang="en-US" sz="2000" dirty="0">
                <a:solidFill>
                  <a:srgbClr val="FF6600"/>
                </a:solidFill>
                <a:ea typeface="楷体_GB2312"/>
                <a:cs typeface="楷体_GB2312"/>
              </a:rPr>
              <a:t>学分</a:t>
            </a:r>
            <a:r>
              <a:rPr kumimoji="1" lang="zh-CN" altLang="en-US" sz="2000" dirty="0" smtClean="0">
                <a:solidFill>
                  <a:srgbClr val="FF6600"/>
                </a:solidFill>
                <a:ea typeface="楷体_GB2312"/>
                <a:cs typeface="楷体_GB2312"/>
              </a:rPr>
              <a:t>制度的</a:t>
            </a:r>
            <a:r>
              <a:rPr kumimoji="1" lang="zh-CN" altLang="en-US" sz="2000" dirty="0">
                <a:solidFill>
                  <a:srgbClr val="FF6600"/>
                </a:solidFill>
                <a:ea typeface="楷体_GB2312"/>
                <a:cs typeface="楷体_GB2312"/>
              </a:rPr>
              <a:t>问题，如科创需修满多少</a:t>
            </a:r>
            <a:r>
              <a:rPr kumimoji="1" lang="zh-CN" altLang="en-US" sz="2000" dirty="0" smtClean="0">
                <a:solidFill>
                  <a:srgbClr val="FF6600"/>
                </a:solidFill>
                <a:ea typeface="楷体_GB2312"/>
                <a:cs typeface="楷体_GB2312"/>
              </a:rPr>
              <a:t>学分，</a:t>
            </a:r>
            <a:r>
              <a:rPr kumimoji="1" lang="zh-CN" altLang="en-US" sz="2000" dirty="0">
                <a:solidFill>
                  <a:srgbClr val="FF6600"/>
                </a:solidFill>
                <a:ea typeface="楷体_GB2312"/>
                <a:cs typeface="楷体_GB2312"/>
              </a:rPr>
              <a:t>请向教务行政方咨询。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6600"/>
                </a:solidFill>
                <a:ea typeface="楷体_GB2312"/>
                <a:cs typeface="楷体_GB2312"/>
              </a:rPr>
              <a:t>因</a:t>
            </a:r>
            <a:r>
              <a:rPr kumimoji="1" lang="zh-CN" altLang="en-US" sz="2000" dirty="0">
                <a:solidFill>
                  <a:srgbClr val="FF6600"/>
                </a:solidFill>
                <a:ea typeface="楷体_GB2312"/>
                <a:cs typeface="楷体_GB2312"/>
              </a:rPr>
              <a:t>各种原因无法自行完成选课或退课操作的同学，可求助于电院本科教务办的老师办理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5163" y="6309320"/>
            <a:ext cx="80279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7053" tIns="33526" rIns="67053" bIns="33526"/>
          <a:lstStyle>
            <a:lvl1pPr marL="250825" indent="-250825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6600"/>
                </a:solidFill>
                <a:ea typeface="楷体_GB2312"/>
                <a:cs typeface="楷体_GB2312"/>
              </a:rPr>
              <a:t>可能</a:t>
            </a:r>
            <a:r>
              <a:rPr kumimoji="1" lang="zh-CN" altLang="en-US" sz="2000" dirty="0">
                <a:solidFill>
                  <a:srgbClr val="FF6600"/>
                </a:solidFill>
                <a:ea typeface="楷体_GB2312"/>
                <a:cs typeface="楷体_GB2312"/>
              </a:rPr>
              <a:t>不适合没有相关基础的部分大二学生（最好先修过科创</a:t>
            </a:r>
            <a:r>
              <a:rPr kumimoji="1" lang="en-US" altLang="zh-CN" sz="2000" dirty="0">
                <a:solidFill>
                  <a:srgbClr val="FF6600"/>
                </a:solidFill>
                <a:ea typeface="楷体_GB2312"/>
                <a:cs typeface="楷体_GB2312"/>
              </a:rPr>
              <a:t>2</a:t>
            </a:r>
            <a:r>
              <a:rPr kumimoji="1" lang="zh-CN" altLang="en-US" sz="2000" dirty="0">
                <a:solidFill>
                  <a:srgbClr val="FF6600"/>
                </a:solidFill>
                <a:ea typeface="楷体_GB2312"/>
                <a:cs typeface="楷体_GB231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页脚占位符 6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94AEB9FA-B1E1-428D-8396-3E4409B0829A}" type="slidenum">
              <a:rPr lang="en-US" altLang="zh-CN" sz="1000" b="0" smtClean="0">
                <a:ea typeface="宋体" panose="02010600030101010101" pitchFamily="2" charset="-122"/>
              </a:rPr>
              <a:pPr/>
              <a:t>24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41" y="764704"/>
            <a:ext cx="4425117" cy="5733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674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E200030-B124-43DF-9D59-1B0E30F48FB5}" type="slidenum">
              <a:rPr lang="en-US" altLang="zh-CN" sz="1000" b="0" i="0" smtClean="0">
                <a:ea typeface="宋体" pitchFamily="2" charset="-122"/>
              </a:rPr>
              <a:pPr eaLnBrk="1" hangingPunct="1"/>
              <a:t>25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附：课程小组信息登记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44457" y="800708"/>
            <a:ext cx="9217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/>
              <a:t>1</a:t>
            </a:r>
            <a:r>
              <a:rPr lang="zh-CN" altLang="zh-CN" sz="2000" dirty="0"/>
              <a:t>、网址</a:t>
            </a:r>
            <a:r>
              <a:rPr lang="en-US" altLang="zh-CN" sz="2000" dirty="0"/>
              <a:t>202.120.39.248/login.aspx</a:t>
            </a:r>
            <a:r>
              <a:rPr lang="zh-CN" altLang="zh-CN" sz="2000" dirty="0"/>
              <a:t>；新用户请选择注册，否则登录，并跳转至</a:t>
            </a:r>
            <a:r>
              <a:rPr lang="en-US" altLang="zh-CN" sz="2000" dirty="0" smtClean="0"/>
              <a:t>4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72580" y="1391926"/>
            <a:ext cx="7668852" cy="48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E200030-B124-43DF-9D59-1B0E30F48FB5}" type="slidenum">
              <a:rPr lang="en-US" altLang="zh-CN" sz="1000" b="0" i="0" smtClean="0">
                <a:ea typeface="宋体" pitchFamily="2" charset="-122"/>
              </a:rPr>
              <a:pPr eaLnBrk="1" hangingPunct="1"/>
              <a:t>26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附：课程小组信息登记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44457" y="800708"/>
            <a:ext cx="9217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 smtClean="0"/>
              <a:t>2</a:t>
            </a:r>
            <a:r>
              <a:rPr lang="zh-CN" altLang="zh-CN" sz="2000" dirty="0" smtClean="0"/>
              <a:t>、</a:t>
            </a:r>
            <a:r>
              <a:rPr lang="zh-CN" altLang="zh-CN" sz="2000" dirty="0"/>
              <a:t>新用户注册，用户号请使用本人学号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44588" y="1391926"/>
            <a:ext cx="7666300" cy="47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2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E200030-B124-43DF-9D59-1B0E30F48FB5}" type="slidenum">
              <a:rPr lang="en-US" altLang="zh-CN" sz="1000" b="0" i="0" smtClean="0">
                <a:ea typeface="宋体" pitchFamily="2" charset="-122"/>
              </a:rPr>
              <a:pPr eaLnBrk="1" hangingPunct="1"/>
              <a:t>27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附：课程小组信息登记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44457" y="800708"/>
            <a:ext cx="9217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 smtClean="0"/>
              <a:t>3</a:t>
            </a:r>
            <a:r>
              <a:rPr lang="zh-CN" altLang="zh-CN" sz="2000" dirty="0"/>
              <a:t>、新用户注册后，请等待老师后台审核和激活账户，最多可能需要</a:t>
            </a:r>
            <a:r>
              <a:rPr lang="en-US" altLang="zh-CN" sz="2000" dirty="0"/>
              <a:t>24</a:t>
            </a:r>
            <a:r>
              <a:rPr lang="zh-CN" altLang="zh-CN" sz="2000" dirty="0"/>
              <a:t>小时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43909" y="1191871"/>
            <a:ext cx="9217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/>
              <a:t>4</a:t>
            </a:r>
            <a:r>
              <a:rPr lang="zh-CN" altLang="zh-CN" sz="2000" dirty="0"/>
              <a:t>、登录账户后，进入“加入课程”，选择正确的课程“报名加入”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992560" y="1783088"/>
            <a:ext cx="8244916" cy="45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E200030-B124-43DF-9D59-1B0E30F48FB5}" type="slidenum">
              <a:rPr lang="en-US" altLang="zh-CN" sz="1000" b="0" i="0" smtClean="0">
                <a:ea typeface="宋体" pitchFamily="2" charset="-122"/>
              </a:rPr>
              <a:pPr eaLnBrk="1" hangingPunct="1"/>
              <a:t>28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附：课程小组信息登记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44457" y="800708"/>
            <a:ext cx="921708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/>
              <a:t>5</a:t>
            </a:r>
            <a:r>
              <a:rPr lang="zh-CN" altLang="zh-CN" sz="2000" dirty="0"/>
              <a:t>、选择“我的当前课程”，选择正确的课程，登记分组信息。</a:t>
            </a:r>
            <a:r>
              <a:rPr lang="en-US" altLang="zh-CN" sz="2000" dirty="0"/>
              <a:t>(1)</a:t>
            </a:r>
            <a:r>
              <a:rPr lang="zh-CN" altLang="zh-CN" sz="2000" dirty="0"/>
              <a:t>可以“新建小组”，自任组长，并登记组员信息；组员无须主动操作，但需要事前已注册成功。或</a:t>
            </a:r>
            <a:r>
              <a:rPr lang="en-US" altLang="zh-CN" sz="2000" dirty="0"/>
              <a:t>(2)</a:t>
            </a:r>
            <a:r>
              <a:rPr lang="zh-CN" altLang="zh-CN" sz="2000" dirty="0"/>
              <a:t>“查看招募小组”，线下联系组长，请求加入。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956556" y="1834078"/>
            <a:ext cx="7736594" cy="35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9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E54539DE-8C52-42E5-A3FF-7CB3EF248E04}" type="slidenum">
              <a:rPr lang="en-US" altLang="zh-CN" sz="1000" b="0" smtClean="0">
                <a:ea typeface="宋体" panose="02010600030101010101" pitchFamily="2" charset="-122"/>
              </a:rPr>
              <a:pPr/>
              <a:t>3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en-US" altLang="zh-CN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AGENDA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812540" y="1088740"/>
            <a:ext cx="496861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课程简介</a:t>
            </a:r>
            <a:endParaRPr lang="zh-CN" altLang="en-US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zh-CN" altLang="en-US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课程分组规则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课程任务介绍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电源转换技术简介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课程教学进度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课程评分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其他事项</a:t>
            </a:r>
            <a:endParaRPr lang="zh-CN" altLang="en-US" sz="2400" dirty="0">
              <a:latin typeface="楷体_GB2312"/>
              <a:ea typeface="楷体_GB2312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E54539DE-8C52-42E5-A3FF-7CB3EF248E04}" type="slidenum">
              <a:rPr lang="en-US" altLang="zh-CN" sz="1000" b="0" smtClean="0">
                <a:ea typeface="宋体" panose="02010600030101010101" pitchFamily="2" charset="-122"/>
              </a:rPr>
              <a:pPr/>
              <a:t>4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en-US" altLang="zh-CN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AGENDA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812540" y="1088740"/>
            <a:ext cx="496861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课程简介</a:t>
            </a:r>
            <a:endParaRPr lang="zh-CN" altLang="en-US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zh-CN" altLang="en-US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课程分组规则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课程任务介绍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电源转换技术简介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课程教学进度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课程评分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其他事项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407451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17E79348-3290-4D1E-883F-D2CDEDBD8E0C}" type="slidenum">
              <a:rPr lang="en-US" altLang="zh-CN" sz="1000" b="0" smtClean="0">
                <a:ea typeface="宋体" panose="02010600030101010101" pitchFamily="2" charset="-122"/>
              </a:rPr>
              <a:pPr/>
              <a:t>5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8195" name="Freeform 6"/>
          <p:cNvSpPr>
            <a:spLocks/>
          </p:cNvSpPr>
          <p:nvPr/>
        </p:nvSpPr>
        <p:spPr bwMode="auto">
          <a:xfrm>
            <a:off x="668338" y="1133475"/>
            <a:ext cx="8413750" cy="941388"/>
          </a:xfrm>
          <a:custGeom>
            <a:avLst/>
            <a:gdLst>
              <a:gd name="T0" fmla="*/ 2147483646 w 3229"/>
              <a:gd name="T1" fmla="*/ 2147483646 h 593"/>
              <a:gd name="T2" fmla="*/ 2147483646 w 3229"/>
              <a:gd name="T3" fmla="*/ 2147483646 h 593"/>
              <a:gd name="T4" fmla="*/ 2147483646 w 3229"/>
              <a:gd name="T5" fmla="*/ 2147483646 h 593"/>
              <a:gd name="T6" fmla="*/ 2147483646 w 3229"/>
              <a:gd name="T7" fmla="*/ 2147483646 h 593"/>
              <a:gd name="T8" fmla="*/ 2147483646 w 3229"/>
              <a:gd name="T9" fmla="*/ 2147483646 h 593"/>
              <a:gd name="T10" fmla="*/ 2147483646 w 3229"/>
              <a:gd name="T11" fmla="*/ 2147483646 h 593"/>
              <a:gd name="T12" fmla="*/ 2147483646 w 3229"/>
              <a:gd name="T13" fmla="*/ 2147483646 h 593"/>
              <a:gd name="T14" fmla="*/ 2147483646 w 3229"/>
              <a:gd name="T15" fmla="*/ 2147483646 h 593"/>
              <a:gd name="T16" fmla="*/ 2147483646 w 3229"/>
              <a:gd name="T17" fmla="*/ 0 h 593"/>
              <a:gd name="T18" fmla="*/ 2147483646 w 3229"/>
              <a:gd name="T19" fmla="*/ 2147483646 h 593"/>
              <a:gd name="T20" fmla="*/ 2147483646 w 3229"/>
              <a:gd name="T21" fmla="*/ 2147483646 h 593"/>
              <a:gd name="T22" fmla="*/ 2147483646 w 3229"/>
              <a:gd name="T23" fmla="*/ 2147483646 h 593"/>
              <a:gd name="T24" fmla="*/ 2147483646 w 3229"/>
              <a:gd name="T25" fmla="*/ 2147483646 h 593"/>
              <a:gd name="T26" fmla="*/ 2147483646 w 3229"/>
              <a:gd name="T27" fmla="*/ 2147483646 h 593"/>
              <a:gd name="T28" fmla="*/ 2147483646 w 3229"/>
              <a:gd name="T29" fmla="*/ 2147483646 h 593"/>
              <a:gd name="T30" fmla="*/ 2147483646 w 3229"/>
              <a:gd name="T31" fmla="*/ 2147483646 h 593"/>
              <a:gd name="T32" fmla="*/ 2147483646 w 3229"/>
              <a:gd name="T33" fmla="*/ 2147483646 h 593"/>
              <a:gd name="T34" fmla="*/ 2147483646 w 3229"/>
              <a:gd name="T35" fmla="*/ 2147483646 h 593"/>
              <a:gd name="T36" fmla="*/ 2147483646 w 3229"/>
              <a:gd name="T37" fmla="*/ 2147483646 h 593"/>
              <a:gd name="T38" fmla="*/ 2147483646 w 3229"/>
              <a:gd name="T39" fmla="*/ 2147483646 h 593"/>
              <a:gd name="T40" fmla="*/ 2147483646 w 3229"/>
              <a:gd name="T41" fmla="*/ 2147483646 h 593"/>
              <a:gd name="T42" fmla="*/ 2147483646 w 3229"/>
              <a:gd name="T43" fmla="*/ 2147483646 h 593"/>
              <a:gd name="T44" fmla="*/ 2147483646 w 3229"/>
              <a:gd name="T45" fmla="*/ 2147483646 h 593"/>
              <a:gd name="T46" fmla="*/ 2147483646 w 3229"/>
              <a:gd name="T47" fmla="*/ 2147483646 h 593"/>
              <a:gd name="T48" fmla="*/ 2147483646 w 3229"/>
              <a:gd name="T49" fmla="*/ 2147483646 h 593"/>
              <a:gd name="T50" fmla="*/ 2147483646 w 3229"/>
              <a:gd name="T51" fmla="*/ 2147483646 h 593"/>
              <a:gd name="T52" fmla="*/ 2147483646 w 3229"/>
              <a:gd name="T53" fmla="*/ 2147483646 h 593"/>
              <a:gd name="T54" fmla="*/ 2147483646 w 3229"/>
              <a:gd name="T55" fmla="*/ 2147483646 h 593"/>
              <a:gd name="T56" fmla="*/ 2147483646 w 3229"/>
              <a:gd name="T57" fmla="*/ 2147483646 h 593"/>
              <a:gd name="T58" fmla="*/ 2147483646 w 3229"/>
              <a:gd name="T59" fmla="*/ 2147483646 h 593"/>
              <a:gd name="T60" fmla="*/ 2147483646 w 3229"/>
              <a:gd name="T61" fmla="*/ 2147483646 h 593"/>
              <a:gd name="T62" fmla="*/ 2147483646 w 3229"/>
              <a:gd name="T63" fmla="*/ 2147483646 h 593"/>
              <a:gd name="T64" fmla="*/ 2147483646 w 3229"/>
              <a:gd name="T65" fmla="*/ 2147483646 h 593"/>
              <a:gd name="T66" fmla="*/ 2147483646 w 3229"/>
              <a:gd name="T67" fmla="*/ 2147483646 h 593"/>
              <a:gd name="T68" fmla="*/ 2147483646 w 3229"/>
              <a:gd name="T69" fmla="*/ 2147483646 h 593"/>
              <a:gd name="T70" fmla="*/ 2147483646 w 3229"/>
              <a:gd name="T71" fmla="*/ 2147483646 h 593"/>
              <a:gd name="T72" fmla="*/ 2147483646 w 3229"/>
              <a:gd name="T73" fmla="*/ 2147483646 h 593"/>
              <a:gd name="T74" fmla="*/ 2147483646 w 3229"/>
              <a:gd name="T75" fmla="*/ 2147483646 h 593"/>
              <a:gd name="T76" fmla="*/ 2147483646 w 3229"/>
              <a:gd name="T77" fmla="*/ 2147483646 h 593"/>
              <a:gd name="T78" fmla="*/ 2147483646 w 3229"/>
              <a:gd name="T79" fmla="*/ 2147483646 h 593"/>
              <a:gd name="T80" fmla="*/ 2147483646 w 3229"/>
              <a:gd name="T81" fmla="*/ 2147483646 h 593"/>
              <a:gd name="T82" fmla="*/ 2147483646 w 3229"/>
              <a:gd name="T83" fmla="*/ 2147483646 h 593"/>
              <a:gd name="T84" fmla="*/ 2147483646 w 3229"/>
              <a:gd name="T85" fmla="*/ 2147483646 h 593"/>
              <a:gd name="T86" fmla="*/ 2147483646 w 3229"/>
              <a:gd name="T87" fmla="*/ 2147483646 h 593"/>
              <a:gd name="T88" fmla="*/ 2147483646 w 3229"/>
              <a:gd name="T89" fmla="*/ 2147483646 h 593"/>
              <a:gd name="T90" fmla="*/ 2147483646 w 3229"/>
              <a:gd name="T91" fmla="*/ 2147483646 h 593"/>
              <a:gd name="T92" fmla="*/ 2147483646 w 3229"/>
              <a:gd name="T93" fmla="*/ 2147483646 h 593"/>
              <a:gd name="T94" fmla="*/ 2147483646 w 3229"/>
              <a:gd name="T95" fmla="*/ 2147483646 h 59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229" h="593">
                <a:moveTo>
                  <a:pt x="27" y="558"/>
                </a:moveTo>
                <a:lnTo>
                  <a:pt x="46" y="534"/>
                </a:lnTo>
                <a:lnTo>
                  <a:pt x="72" y="507"/>
                </a:lnTo>
                <a:lnTo>
                  <a:pt x="96" y="487"/>
                </a:lnTo>
                <a:lnTo>
                  <a:pt x="114" y="473"/>
                </a:lnTo>
                <a:lnTo>
                  <a:pt x="132" y="458"/>
                </a:lnTo>
                <a:lnTo>
                  <a:pt x="161" y="435"/>
                </a:lnTo>
                <a:lnTo>
                  <a:pt x="202" y="409"/>
                </a:lnTo>
                <a:lnTo>
                  <a:pt x="249" y="374"/>
                </a:lnTo>
                <a:lnTo>
                  <a:pt x="297" y="345"/>
                </a:lnTo>
                <a:lnTo>
                  <a:pt x="328" y="325"/>
                </a:lnTo>
                <a:lnTo>
                  <a:pt x="370" y="304"/>
                </a:lnTo>
                <a:lnTo>
                  <a:pt x="414" y="279"/>
                </a:lnTo>
                <a:lnTo>
                  <a:pt x="454" y="259"/>
                </a:lnTo>
                <a:lnTo>
                  <a:pt x="499" y="240"/>
                </a:lnTo>
                <a:lnTo>
                  <a:pt x="536" y="221"/>
                </a:lnTo>
                <a:lnTo>
                  <a:pt x="577" y="206"/>
                </a:lnTo>
                <a:lnTo>
                  <a:pt x="626" y="186"/>
                </a:lnTo>
                <a:lnTo>
                  <a:pt x="666" y="169"/>
                </a:lnTo>
                <a:lnTo>
                  <a:pt x="720" y="150"/>
                </a:lnTo>
                <a:lnTo>
                  <a:pt x="781" y="131"/>
                </a:lnTo>
                <a:lnTo>
                  <a:pt x="831" y="116"/>
                </a:lnTo>
                <a:lnTo>
                  <a:pt x="881" y="102"/>
                </a:lnTo>
                <a:lnTo>
                  <a:pt x="937" y="88"/>
                </a:lnTo>
                <a:lnTo>
                  <a:pt x="1001" y="72"/>
                </a:lnTo>
                <a:lnTo>
                  <a:pt x="1055" y="60"/>
                </a:lnTo>
                <a:lnTo>
                  <a:pt x="1119" y="49"/>
                </a:lnTo>
                <a:lnTo>
                  <a:pt x="1171" y="40"/>
                </a:lnTo>
                <a:lnTo>
                  <a:pt x="1226" y="32"/>
                </a:lnTo>
                <a:lnTo>
                  <a:pt x="1297" y="24"/>
                </a:lnTo>
                <a:lnTo>
                  <a:pt x="1366" y="17"/>
                </a:lnTo>
                <a:lnTo>
                  <a:pt x="1432" y="11"/>
                </a:lnTo>
                <a:lnTo>
                  <a:pt x="1496" y="5"/>
                </a:lnTo>
                <a:lnTo>
                  <a:pt x="1554" y="2"/>
                </a:lnTo>
                <a:lnTo>
                  <a:pt x="1597" y="0"/>
                </a:lnTo>
                <a:lnTo>
                  <a:pt x="1647" y="0"/>
                </a:lnTo>
                <a:lnTo>
                  <a:pt x="1686" y="2"/>
                </a:lnTo>
                <a:lnTo>
                  <a:pt x="1730" y="4"/>
                </a:lnTo>
                <a:lnTo>
                  <a:pt x="1786" y="6"/>
                </a:lnTo>
                <a:lnTo>
                  <a:pt x="1838" y="9"/>
                </a:lnTo>
                <a:lnTo>
                  <a:pt x="1886" y="13"/>
                </a:lnTo>
                <a:lnTo>
                  <a:pt x="1925" y="18"/>
                </a:lnTo>
                <a:lnTo>
                  <a:pt x="1958" y="21"/>
                </a:lnTo>
                <a:lnTo>
                  <a:pt x="2002" y="28"/>
                </a:lnTo>
                <a:lnTo>
                  <a:pt x="2051" y="35"/>
                </a:lnTo>
                <a:lnTo>
                  <a:pt x="2106" y="43"/>
                </a:lnTo>
                <a:lnTo>
                  <a:pt x="2159" y="54"/>
                </a:lnTo>
                <a:lnTo>
                  <a:pt x="2200" y="61"/>
                </a:lnTo>
                <a:lnTo>
                  <a:pt x="2237" y="70"/>
                </a:lnTo>
                <a:lnTo>
                  <a:pt x="2268" y="77"/>
                </a:lnTo>
                <a:lnTo>
                  <a:pt x="2307" y="87"/>
                </a:lnTo>
                <a:lnTo>
                  <a:pt x="2343" y="96"/>
                </a:lnTo>
                <a:lnTo>
                  <a:pt x="2380" y="106"/>
                </a:lnTo>
                <a:lnTo>
                  <a:pt x="2413" y="116"/>
                </a:lnTo>
                <a:lnTo>
                  <a:pt x="2447" y="125"/>
                </a:lnTo>
                <a:lnTo>
                  <a:pt x="2479" y="135"/>
                </a:lnTo>
                <a:lnTo>
                  <a:pt x="2515" y="147"/>
                </a:lnTo>
                <a:lnTo>
                  <a:pt x="2543" y="156"/>
                </a:lnTo>
                <a:lnTo>
                  <a:pt x="2584" y="170"/>
                </a:lnTo>
                <a:lnTo>
                  <a:pt x="2624" y="185"/>
                </a:lnTo>
                <a:lnTo>
                  <a:pt x="2667" y="201"/>
                </a:lnTo>
                <a:lnTo>
                  <a:pt x="2704" y="217"/>
                </a:lnTo>
                <a:lnTo>
                  <a:pt x="2756" y="243"/>
                </a:lnTo>
                <a:lnTo>
                  <a:pt x="2790" y="259"/>
                </a:lnTo>
                <a:lnTo>
                  <a:pt x="2818" y="274"/>
                </a:lnTo>
                <a:lnTo>
                  <a:pt x="2855" y="294"/>
                </a:lnTo>
                <a:lnTo>
                  <a:pt x="2886" y="314"/>
                </a:lnTo>
                <a:lnTo>
                  <a:pt x="2947" y="346"/>
                </a:lnTo>
                <a:lnTo>
                  <a:pt x="2975" y="364"/>
                </a:lnTo>
                <a:lnTo>
                  <a:pt x="3008" y="384"/>
                </a:lnTo>
                <a:lnTo>
                  <a:pt x="3042" y="408"/>
                </a:lnTo>
                <a:lnTo>
                  <a:pt x="3076" y="434"/>
                </a:lnTo>
                <a:lnTo>
                  <a:pt x="3129" y="477"/>
                </a:lnTo>
                <a:lnTo>
                  <a:pt x="3173" y="516"/>
                </a:lnTo>
                <a:lnTo>
                  <a:pt x="3202" y="540"/>
                </a:lnTo>
                <a:lnTo>
                  <a:pt x="3228" y="579"/>
                </a:lnTo>
                <a:lnTo>
                  <a:pt x="3208" y="566"/>
                </a:lnTo>
                <a:lnTo>
                  <a:pt x="3192" y="555"/>
                </a:lnTo>
                <a:lnTo>
                  <a:pt x="3177" y="544"/>
                </a:lnTo>
                <a:lnTo>
                  <a:pt x="3161" y="534"/>
                </a:lnTo>
                <a:lnTo>
                  <a:pt x="3136" y="520"/>
                </a:lnTo>
                <a:lnTo>
                  <a:pt x="3111" y="509"/>
                </a:lnTo>
                <a:lnTo>
                  <a:pt x="3088" y="498"/>
                </a:lnTo>
                <a:lnTo>
                  <a:pt x="3060" y="486"/>
                </a:lnTo>
                <a:lnTo>
                  <a:pt x="3029" y="476"/>
                </a:lnTo>
                <a:lnTo>
                  <a:pt x="3000" y="469"/>
                </a:lnTo>
                <a:lnTo>
                  <a:pt x="2967" y="461"/>
                </a:lnTo>
                <a:lnTo>
                  <a:pt x="2930" y="455"/>
                </a:lnTo>
                <a:lnTo>
                  <a:pt x="2894" y="450"/>
                </a:lnTo>
                <a:lnTo>
                  <a:pt x="2853" y="445"/>
                </a:lnTo>
                <a:lnTo>
                  <a:pt x="2819" y="444"/>
                </a:lnTo>
                <a:lnTo>
                  <a:pt x="2777" y="444"/>
                </a:lnTo>
                <a:lnTo>
                  <a:pt x="2733" y="445"/>
                </a:lnTo>
                <a:lnTo>
                  <a:pt x="2687" y="451"/>
                </a:lnTo>
                <a:lnTo>
                  <a:pt x="2657" y="455"/>
                </a:lnTo>
                <a:lnTo>
                  <a:pt x="2627" y="460"/>
                </a:lnTo>
                <a:lnTo>
                  <a:pt x="2605" y="465"/>
                </a:lnTo>
                <a:lnTo>
                  <a:pt x="2575" y="471"/>
                </a:lnTo>
                <a:lnTo>
                  <a:pt x="2549" y="479"/>
                </a:lnTo>
                <a:lnTo>
                  <a:pt x="2532" y="486"/>
                </a:lnTo>
                <a:lnTo>
                  <a:pt x="2517" y="492"/>
                </a:lnTo>
                <a:lnTo>
                  <a:pt x="2497" y="499"/>
                </a:lnTo>
                <a:lnTo>
                  <a:pt x="2472" y="509"/>
                </a:lnTo>
                <a:lnTo>
                  <a:pt x="2448" y="520"/>
                </a:lnTo>
                <a:lnTo>
                  <a:pt x="2433" y="529"/>
                </a:lnTo>
                <a:lnTo>
                  <a:pt x="2412" y="538"/>
                </a:lnTo>
                <a:lnTo>
                  <a:pt x="2395" y="549"/>
                </a:lnTo>
                <a:lnTo>
                  <a:pt x="2375" y="537"/>
                </a:lnTo>
                <a:lnTo>
                  <a:pt x="2352" y="525"/>
                </a:lnTo>
                <a:lnTo>
                  <a:pt x="2322" y="510"/>
                </a:lnTo>
                <a:lnTo>
                  <a:pt x="2293" y="498"/>
                </a:lnTo>
                <a:lnTo>
                  <a:pt x="2264" y="486"/>
                </a:lnTo>
                <a:lnTo>
                  <a:pt x="2244" y="480"/>
                </a:lnTo>
                <a:lnTo>
                  <a:pt x="2222" y="473"/>
                </a:lnTo>
                <a:lnTo>
                  <a:pt x="2190" y="466"/>
                </a:lnTo>
                <a:lnTo>
                  <a:pt x="2155" y="458"/>
                </a:lnTo>
                <a:lnTo>
                  <a:pt x="2122" y="453"/>
                </a:lnTo>
                <a:lnTo>
                  <a:pt x="2089" y="448"/>
                </a:lnTo>
                <a:lnTo>
                  <a:pt x="2060" y="445"/>
                </a:lnTo>
                <a:lnTo>
                  <a:pt x="2033" y="444"/>
                </a:lnTo>
                <a:lnTo>
                  <a:pt x="2005" y="444"/>
                </a:lnTo>
                <a:lnTo>
                  <a:pt x="1983" y="444"/>
                </a:lnTo>
                <a:lnTo>
                  <a:pt x="1944" y="445"/>
                </a:lnTo>
                <a:lnTo>
                  <a:pt x="1912" y="448"/>
                </a:lnTo>
                <a:lnTo>
                  <a:pt x="1886" y="451"/>
                </a:lnTo>
                <a:lnTo>
                  <a:pt x="1857" y="456"/>
                </a:lnTo>
                <a:lnTo>
                  <a:pt x="1831" y="460"/>
                </a:lnTo>
                <a:lnTo>
                  <a:pt x="1800" y="468"/>
                </a:lnTo>
                <a:lnTo>
                  <a:pt x="1775" y="473"/>
                </a:lnTo>
                <a:lnTo>
                  <a:pt x="1755" y="479"/>
                </a:lnTo>
                <a:lnTo>
                  <a:pt x="1736" y="486"/>
                </a:lnTo>
                <a:lnTo>
                  <a:pt x="1709" y="496"/>
                </a:lnTo>
                <a:lnTo>
                  <a:pt x="1685" y="505"/>
                </a:lnTo>
                <a:lnTo>
                  <a:pt x="1664" y="515"/>
                </a:lnTo>
                <a:lnTo>
                  <a:pt x="1646" y="525"/>
                </a:lnTo>
                <a:lnTo>
                  <a:pt x="1627" y="534"/>
                </a:lnTo>
                <a:lnTo>
                  <a:pt x="1610" y="549"/>
                </a:lnTo>
                <a:lnTo>
                  <a:pt x="1597" y="535"/>
                </a:lnTo>
                <a:lnTo>
                  <a:pt x="1582" y="523"/>
                </a:lnTo>
                <a:lnTo>
                  <a:pt x="1558" y="512"/>
                </a:lnTo>
                <a:lnTo>
                  <a:pt x="1533" y="502"/>
                </a:lnTo>
                <a:lnTo>
                  <a:pt x="1502" y="489"/>
                </a:lnTo>
                <a:lnTo>
                  <a:pt x="1469" y="477"/>
                </a:lnTo>
                <a:lnTo>
                  <a:pt x="1442" y="470"/>
                </a:lnTo>
                <a:lnTo>
                  <a:pt x="1415" y="465"/>
                </a:lnTo>
                <a:lnTo>
                  <a:pt x="1380" y="457"/>
                </a:lnTo>
                <a:lnTo>
                  <a:pt x="1344" y="451"/>
                </a:lnTo>
                <a:lnTo>
                  <a:pt x="1312" y="448"/>
                </a:lnTo>
                <a:lnTo>
                  <a:pt x="1284" y="445"/>
                </a:lnTo>
                <a:lnTo>
                  <a:pt x="1255" y="444"/>
                </a:lnTo>
                <a:lnTo>
                  <a:pt x="1230" y="444"/>
                </a:lnTo>
                <a:lnTo>
                  <a:pt x="1204" y="444"/>
                </a:lnTo>
                <a:lnTo>
                  <a:pt x="1171" y="445"/>
                </a:lnTo>
                <a:lnTo>
                  <a:pt x="1136" y="449"/>
                </a:lnTo>
                <a:lnTo>
                  <a:pt x="1101" y="454"/>
                </a:lnTo>
                <a:lnTo>
                  <a:pt x="1068" y="460"/>
                </a:lnTo>
                <a:lnTo>
                  <a:pt x="1030" y="467"/>
                </a:lnTo>
                <a:lnTo>
                  <a:pt x="1001" y="475"/>
                </a:lnTo>
                <a:lnTo>
                  <a:pt x="971" y="485"/>
                </a:lnTo>
                <a:lnTo>
                  <a:pt x="947" y="494"/>
                </a:lnTo>
                <a:lnTo>
                  <a:pt x="918" y="505"/>
                </a:lnTo>
                <a:lnTo>
                  <a:pt x="894" y="516"/>
                </a:lnTo>
                <a:lnTo>
                  <a:pt x="876" y="525"/>
                </a:lnTo>
                <a:lnTo>
                  <a:pt x="857" y="535"/>
                </a:lnTo>
                <a:lnTo>
                  <a:pt x="837" y="549"/>
                </a:lnTo>
                <a:lnTo>
                  <a:pt x="820" y="533"/>
                </a:lnTo>
                <a:lnTo>
                  <a:pt x="805" y="523"/>
                </a:lnTo>
                <a:lnTo>
                  <a:pt x="784" y="511"/>
                </a:lnTo>
                <a:lnTo>
                  <a:pt x="757" y="500"/>
                </a:lnTo>
                <a:lnTo>
                  <a:pt x="733" y="490"/>
                </a:lnTo>
                <a:lnTo>
                  <a:pt x="707" y="481"/>
                </a:lnTo>
                <a:lnTo>
                  <a:pt x="681" y="472"/>
                </a:lnTo>
                <a:lnTo>
                  <a:pt x="644" y="465"/>
                </a:lnTo>
                <a:lnTo>
                  <a:pt x="609" y="458"/>
                </a:lnTo>
                <a:lnTo>
                  <a:pt x="563" y="449"/>
                </a:lnTo>
                <a:lnTo>
                  <a:pt x="525" y="445"/>
                </a:lnTo>
                <a:lnTo>
                  <a:pt x="479" y="443"/>
                </a:lnTo>
                <a:lnTo>
                  <a:pt x="451" y="444"/>
                </a:lnTo>
                <a:lnTo>
                  <a:pt x="418" y="444"/>
                </a:lnTo>
                <a:lnTo>
                  <a:pt x="380" y="448"/>
                </a:lnTo>
                <a:lnTo>
                  <a:pt x="348" y="451"/>
                </a:lnTo>
                <a:lnTo>
                  <a:pt x="311" y="457"/>
                </a:lnTo>
                <a:lnTo>
                  <a:pt x="272" y="465"/>
                </a:lnTo>
                <a:lnTo>
                  <a:pt x="239" y="471"/>
                </a:lnTo>
                <a:lnTo>
                  <a:pt x="211" y="480"/>
                </a:lnTo>
                <a:lnTo>
                  <a:pt x="181" y="490"/>
                </a:lnTo>
                <a:lnTo>
                  <a:pt x="144" y="505"/>
                </a:lnTo>
                <a:lnTo>
                  <a:pt x="117" y="519"/>
                </a:lnTo>
                <a:lnTo>
                  <a:pt x="90" y="532"/>
                </a:lnTo>
                <a:lnTo>
                  <a:pt x="58" y="555"/>
                </a:lnTo>
                <a:lnTo>
                  <a:pt x="0" y="592"/>
                </a:lnTo>
                <a:lnTo>
                  <a:pt x="27" y="558"/>
                </a:lnTo>
              </a:path>
            </a:pathLst>
          </a:custGeom>
          <a:gradFill rotWithShape="1">
            <a:gsLst>
              <a:gs pos="0">
                <a:srgbClr val="336699"/>
              </a:gs>
              <a:gs pos="100000">
                <a:srgbClr val="182F47"/>
              </a:gs>
            </a:gsLst>
            <a:lin ang="5400000" scaled="1"/>
          </a:gradFill>
          <a:ln>
            <a:noFill/>
          </a:ln>
          <a:effectLst>
            <a:outerShdw dist="40161" dir="1106097" algn="ctr" rotWithShape="0">
              <a:srgbClr val="063DE8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7F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Rectangle 14"/>
          <p:cNvSpPr>
            <a:spLocks noChangeArrowheads="1"/>
          </p:cNvSpPr>
          <p:nvPr/>
        </p:nvSpPr>
        <p:spPr bwMode="auto">
          <a:xfrm>
            <a:off x="2528675" y="1332856"/>
            <a:ext cx="47724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行楷" panose="02010800040101010101" pitchFamily="2" charset="-122"/>
              </a:rPr>
              <a:t>“工程实践与</a:t>
            </a:r>
            <a:r>
              <a:rPr kumimoji="1" lang="zh-CN" altLang="en-US" sz="2400" dirty="0" smtClean="0">
                <a:solidFill>
                  <a:schemeClr val="bg1"/>
                </a:solidFill>
                <a:ea typeface="华文行楷" panose="02010800040101010101" pitchFamily="2" charset="-122"/>
              </a:rPr>
              <a:t>科技创新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行楷" panose="02010800040101010101" pitchFamily="2" charset="-122"/>
              </a:rPr>
              <a:t>”</a:t>
            </a:r>
            <a:r>
              <a:rPr kumimoji="1" lang="zh-CN" altLang="en-US" sz="2400" dirty="0">
                <a:solidFill>
                  <a:schemeClr val="bg1"/>
                </a:solidFill>
                <a:ea typeface="华文行楷" panose="02010800040101010101" pitchFamily="2" charset="-122"/>
              </a:rPr>
              <a:t>系列课程</a:t>
            </a:r>
            <a:endParaRPr kumimoji="1" lang="en-US" altLang="zh-CN" sz="2400" dirty="0">
              <a:solidFill>
                <a:schemeClr val="bg1"/>
              </a:solidFill>
              <a:ea typeface="华文行楷" panose="020108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12800" y="2133600"/>
            <a:ext cx="2016125" cy="4138613"/>
            <a:chOff x="812800" y="2133600"/>
            <a:chExt cx="2016125" cy="4138613"/>
          </a:xfrm>
        </p:grpSpPr>
        <p:sp>
          <p:nvSpPr>
            <p:cNvPr id="1372182" name="AutoShape 22"/>
            <p:cNvSpPr>
              <a:spLocks noChangeArrowheads="1"/>
            </p:cNvSpPr>
            <p:nvPr/>
          </p:nvSpPr>
          <p:spPr bwMode="auto">
            <a:xfrm>
              <a:off x="812800" y="2133600"/>
              <a:ext cx="2016125" cy="790575"/>
            </a:xfrm>
            <a:prstGeom prst="homePlate">
              <a:avLst>
                <a:gd name="adj" fmla="val 63755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rgbClr val="FFFFB1"/>
                  </a:solidFill>
                  <a:latin typeface="华文行楷" pitchFamily="2" charset="-122"/>
                  <a:ea typeface="华文行楷" pitchFamily="2" charset="-122"/>
                </a:rPr>
                <a:t>第一阶段</a:t>
              </a:r>
              <a:endParaRPr kumimoji="1" lang="en-US" altLang="en-AU" sz="2400" dirty="0">
                <a:solidFill>
                  <a:srgbClr val="FFFFB1"/>
                </a:solidFill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8198" name="AutoShape 23"/>
            <p:cNvSpPr>
              <a:spLocks noChangeArrowheads="1"/>
            </p:cNvSpPr>
            <p:nvPr/>
          </p:nvSpPr>
          <p:spPr bwMode="auto">
            <a:xfrm>
              <a:off x="812800" y="3068638"/>
              <a:ext cx="1584325" cy="3203575"/>
            </a:xfrm>
            <a:prstGeom prst="bevel">
              <a:avLst>
                <a:gd name="adj" fmla="val 3296"/>
              </a:avLst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 anchor="ctr" anchorCtr="1"/>
            <a:lstStyle>
              <a:lvl1pPr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1pPr>
              <a:lvl2pPr marL="742950" indent="-28575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2pPr>
              <a:lvl3pPr marL="11430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3pPr>
              <a:lvl4pPr marL="16002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4pPr>
              <a:lvl5pPr marL="20574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5pPr>
              <a:lvl6pPr marL="25146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6pPr>
              <a:lvl7pPr marL="29718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7pPr>
              <a:lvl8pPr marL="34290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8pPr>
              <a:lvl9pPr marL="38862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9pPr>
            </a:lstStyle>
            <a:p>
              <a:pPr>
                <a:buFontTx/>
                <a:buChar char="•"/>
              </a:pPr>
              <a:r>
                <a:rPr lang="en-US" altLang="zh-CN" sz="2000" dirty="0" err="1">
                  <a:ea typeface="楷体_GB2312"/>
                  <a:cs typeface="楷体_GB2312"/>
                </a:rPr>
                <a:t>电路</a:t>
              </a:r>
              <a:r>
                <a:rPr lang="zh-CN" altLang="en-US" sz="2000" dirty="0">
                  <a:ea typeface="楷体_GB2312"/>
                  <a:cs typeface="楷体_GB2312"/>
                </a:rPr>
                <a:t>连接与</a:t>
              </a:r>
              <a:r>
                <a:rPr lang="en-AU" altLang="en-US" sz="2000" dirty="0" err="1">
                  <a:ea typeface="楷体_GB2312"/>
                  <a:cs typeface="楷体_GB2312"/>
                </a:rPr>
                <a:t>装配</a:t>
              </a:r>
              <a:endParaRPr lang="en-AU" altLang="en-US" sz="2000" dirty="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endParaRPr lang="en-US" altLang="en-AU" sz="2000" dirty="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r>
                <a:rPr lang="zh-CN" altLang="en-US" sz="2000" dirty="0">
                  <a:ea typeface="楷体_GB2312"/>
                  <a:cs typeface="楷体_GB2312"/>
                </a:rPr>
                <a:t>基本工具的使用</a:t>
              </a:r>
            </a:p>
            <a:p>
              <a:pPr>
                <a:buFontTx/>
                <a:buChar char="•"/>
              </a:pPr>
              <a:endParaRPr lang="en-US" altLang="zh-CN" sz="2000" dirty="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r>
                <a:rPr lang="en-US" altLang="zh-CN" sz="2000" dirty="0" err="1">
                  <a:ea typeface="楷体_GB2312"/>
                  <a:cs typeface="楷体_GB2312"/>
                </a:rPr>
                <a:t>基础</a:t>
              </a:r>
              <a:r>
                <a:rPr lang="zh-CN" altLang="en-US" sz="2000" dirty="0">
                  <a:ea typeface="楷体_GB2312"/>
                  <a:cs typeface="楷体_GB2312"/>
                </a:rPr>
                <a:t>仪器的操作</a:t>
              </a:r>
              <a:endParaRPr lang="en-AU" altLang="en-US" sz="2000" dirty="0">
                <a:ea typeface="楷体_GB2312"/>
                <a:cs typeface="楷体_GB231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05638" y="2133600"/>
            <a:ext cx="2051050" cy="4138613"/>
            <a:chOff x="7005638" y="2133600"/>
            <a:chExt cx="2051050" cy="4138613"/>
          </a:xfrm>
        </p:grpSpPr>
        <p:sp>
          <p:nvSpPr>
            <p:cNvPr id="1372195" name="AutoShape 35"/>
            <p:cNvSpPr>
              <a:spLocks noChangeArrowheads="1"/>
            </p:cNvSpPr>
            <p:nvPr/>
          </p:nvSpPr>
          <p:spPr bwMode="auto">
            <a:xfrm>
              <a:off x="7005638" y="2133600"/>
              <a:ext cx="2051050" cy="790575"/>
            </a:xfrm>
            <a:prstGeom prst="homePlate">
              <a:avLst>
                <a:gd name="adj" fmla="val 64859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rgbClr val="FFFFB1"/>
                  </a:solidFill>
                  <a:latin typeface="华文行楷" pitchFamily="2" charset="-122"/>
                  <a:ea typeface="华文行楷" pitchFamily="2" charset="-122"/>
                </a:rPr>
                <a:t>第四阶段</a:t>
              </a:r>
              <a:endParaRPr kumimoji="1" lang="en-US" altLang="en-AU" sz="2400" dirty="0">
                <a:solidFill>
                  <a:srgbClr val="FFFFB1"/>
                </a:solidFill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8202" name="AutoShape 37"/>
            <p:cNvSpPr>
              <a:spLocks noChangeArrowheads="1"/>
            </p:cNvSpPr>
            <p:nvPr/>
          </p:nvSpPr>
          <p:spPr bwMode="auto">
            <a:xfrm>
              <a:off x="7005638" y="3068638"/>
              <a:ext cx="1584325" cy="3203575"/>
            </a:xfrm>
            <a:prstGeom prst="bevel">
              <a:avLst>
                <a:gd name="adj" fmla="val 3296"/>
              </a:avLst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 anchor="ctr" anchorCtr="1"/>
            <a:lstStyle>
              <a:lvl1pPr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1pPr>
              <a:lvl2pPr marL="742950" indent="-28575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2pPr>
              <a:lvl3pPr marL="11430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3pPr>
              <a:lvl4pPr marL="16002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4pPr>
              <a:lvl5pPr marL="20574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5pPr>
              <a:lvl6pPr marL="25146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6pPr>
              <a:lvl7pPr marL="29718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7pPr>
              <a:lvl8pPr marL="34290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8pPr>
              <a:lvl9pPr marL="38862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9pPr>
            </a:lstStyle>
            <a:p>
              <a:pPr>
                <a:buFontTx/>
                <a:buChar char="•"/>
              </a:pPr>
              <a:r>
                <a:rPr lang="zh-CN" altLang="en-US" sz="2000">
                  <a:ea typeface="楷体_GB2312"/>
                  <a:cs typeface="楷体_GB2312"/>
                </a:rPr>
                <a:t>基本不限定器件</a:t>
              </a:r>
              <a:endParaRPr lang="en-AU" altLang="en-US" sz="200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r>
                <a:rPr lang="zh-CN" altLang="en-US" sz="2000">
                  <a:ea typeface="楷体_GB2312"/>
                  <a:cs typeface="楷体_GB2312"/>
                </a:rPr>
                <a:t>较少的参考电路</a:t>
              </a:r>
            </a:p>
            <a:p>
              <a:pPr>
                <a:buFontTx/>
                <a:buChar char="•"/>
              </a:pPr>
              <a:r>
                <a:rPr lang="zh-CN" altLang="en-AU" sz="2000">
                  <a:ea typeface="楷体_GB2312"/>
                  <a:cs typeface="楷体_GB2312"/>
                </a:rPr>
                <a:t>参与器件采购</a:t>
              </a:r>
            </a:p>
            <a:p>
              <a:pPr>
                <a:buFontTx/>
                <a:buChar char="•"/>
              </a:pPr>
              <a:r>
                <a:rPr lang="zh-CN" altLang="en-AU" sz="2000">
                  <a:ea typeface="楷体_GB2312"/>
                  <a:cs typeface="楷体_GB2312"/>
                </a:rPr>
                <a:t>完成系统功能</a:t>
              </a:r>
            </a:p>
            <a:p>
              <a:pPr>
                <a:buFontTx/>
                <a:buChar char="•"/>
              </a:pPr>
              <a:r>
                <a:rPr lang="zh-CN" altLang="en-AU" sz="2000">
                  <a:ea typeface="楷体_GB2312"/>
                  <a:cs typeface="楷体_GB2312"/>
                </a:rPr>
                <a:t>测试方案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65438" y="2133600"/>
            <a:ext cx="2016125" cy="4138613"/>
            <a:chOff x="2865438" y="2133600"/>
            <a:chExt cx="2016125" cy="4138613"/>
          </a:xfrm>
        </p:grpSpPr>
        <p:sp>
          <p:nvSpPr>
            <p:cNvPr id="1372193" name="AutoShape 33"/>
            <p:cNvSpPr>
              <a:spLocks noChangeArrowheads="1"/>
            </p:cNvSpPr>
            <p:nvPr/>
          </p:nvSpPr>
          <p:spPr bwMode="auto">
            <a:xfrm>
              <a:off x="2865438" y="2133600"/>
              <a:ext cx="2016125" cy="790575"/>
            </a:xfrm>
            <a:prstGeom prst="homePlate">
              <a:avLst>
                <a:gd name="adj" fmla="val 63755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rgbClr val="FFFFB1"/>
                  </a:solidFill>
                  <a:latin typeface="华文行楷" pitchFamily="2" charset="-122"/>
                  <a:ea typeface="华文行楷" pitchFamily="2" charset="-122"/>
                </a:rPr>
                <a:t>第二阶段</a:t>
              </a:r>
            </a:p>
          </p:txBody>
        </p:sp>
        <p:sp>
          <p:nvSpPr>
            <p:cNvPr id="8203" name="AutoShape 38"/>
            <p:cNvSpPr>
              <a:spLocks noChangeArrowheads="1"/>
            </p:cNvSpPr>
            <p:nvPr/>
          </p:nvSpPr>
          <p:spPr bwMode="auto">
            <a:xfrm>
              <a:off x="2865438" y="3068638"/>
              <a:ext cx="1584325" cy="3203575"/>
            </a:xfrm>
            <a:prstGeom prst="bevel">
              <a:avLst>
                <a:gd name="adj" fmla="val 3296"/>
              </a:avLst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 anchor="ctr" anchorCtr="1"/>
            <a:lstStyle>
              <a:lvl1pPr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1pPr>
              <a:lvl2pPr marL="742950" indent="-28575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2pPr>
              <a:lvl3pPr marL="11430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3pPr>
              <a:lvl4pPr marL="16002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4pPr>
              <a:lvl5pPr marL="20574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5pPr>
              <a:lvl6pPr marL="25146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6pPr>
              <a:lvl7pPr marL="29718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7pPr>
              <a:lvl8pPr marL="34290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8pPr>
              <a:lvl9pPr marL="38862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9pPr>
            </a:lstStyle>
            <a:p>
              <a:pPr>
                <a:buFontTx/>
                <a:buChar char="•"/>
              </a:pPr>
              <a:r>
                <a:rPr lang="zh-CN" altLang="en-AU" sz="2000">
                  <a:ea typeface="楷体_GB2312"/>
                  <a:cs typeface="楷体_GB2312"/>
                </a:rPr>
                <a:t>指定大部分器件</a:t>
              </a:r>
            </a:p>
            <a:p>
              <a:pPr>
                <a:buFontTx/>
                <a:buChar char="•"/>
              </a:pPr>
              <a:endParaRPr lang="en-AU" altLang="zh-CN" sz="200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r>
                <a:rPr lang="en-US" altLang="zh-CN" sz="2000">
                  <a:ea typeface="楷体_GB2312"/>
                  <a:cs typeface="楷体_GB2312"/>
                </a:rPr>
                <a:t>提供</a:t>
              </a:r>
              <a:r>
                <a:rPr lang="en-US" altLang="en-AU" sz="2000">
                  <a:ea typeface="楷体_GB2312"/>
                  <a:cs typeface="楷体_GB2312"/>
                </a:rPr>
                <a:t>大部分电路图</a:t>
              </a:r>
              <a:endParaRPr lang="en-US" altLang="zh-CN" sz="200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endParaRPr lang="zh-CN" altLang="en-AU" sz="200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r>
                <a:rPr lang="zh-CN" altLang="en-AU" sz="2000">
                  <a:ea typeface="楷体_GB2312"/>
                  <a:cs typeface="楷体_GB2312"/>
                </a:rPr>
                <a:t>着重关注系统某一局部的问题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16488" y="2133600"/>
            <a:ext cx="2052637" cy="4138613"/>
            <a:chOff x="4916488" y="2133600"/>
            <a:chExt cx="2052637" cy="4138613"/>
          </a:xfrm>
        </p:grpSpPr>
        <p:sp>
          <p:nvSpPr>
            <p:cNvPr id="1372194" name="AutoShape 34"/>
            <p:cNvSpPr>
              <a:spLocks noChangeArrowheads="1"/>
            </p:cNvSpPr>
            <p:nvPr/>
          </p:nvSpPr>
          <p:spPr bwMode="auto">
            <a:xfrm>
              <a:off x="4916488" y="2133600"/>
              <a:ext cx="2052637" cy="790575"/>
            </a:xfrm>
            <a:prstGeom prst="homePlate">
              <a:avLst>
                <a:gd name="adj" fmla="val 64910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algn="ctr" eaLnBrk="1" hangingPunct="1">
                <a:defRPr/>
              </a:pPr>
              <a:r>
                <a:rPr kumimoji="1" lang="zh-CN" altLang="en-US" sz="2400" dirty="0">
                  <a:solidFill>
                    <a:srgbClr val="FFFFB1"/>
                  </a:solidFill>
                  <a:latin typeface="华文行楷" pitchFamily="2" charset="-122"/>
                  <a:ea typeface="华文行楷" pitchFamily="2" charset="-122"/>
                </a:rPr>
                <a:t>第三阶段</a:t>
              </a:r>
              <a:endParaRPr kumimoji="1" lang="en-US" altLang="en-AU" sz="2400" dirty="0">
                <a:solidFill>
                  <a:srgbClr val="FFFFB1"/>
                </a:solidFill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8204" name="AutoShape 39"/>
            <p:cNvSpPr>
              <a:spLocks noChangeArrowheads="1"/>
            </p:cNvSpPr>
            <p:nvPr/>
          </p:nvSpPr>
          <p:spPr bwMode="auto">
            <a:xfrm>
              <a:off x="4916488" y="3068638"/>
              <a:ext cx="1584325" cy="3203575"/>
            </a:xfrm>
            <a:prstGeom prst="bevel">
              <a:avLst>
                <a:gd name="adj" fmla="val 3296"/>
              </a:avLst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 anchor="ctr" anchorCtr="1"/>
            <a:lstStyle>
              <a:lvl1pPr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1pPr>
              <a:lvl2pPr marL="742950" indent="-28575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2pPr>
              <a:lvl3pPr marL="11430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3pPr>
              <a:lvl4pPr marL="16002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4pPr>
              <a:lvl5pPr marL="2057400" indent="-228600" defTabSz="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5pPr>
              <a:lvl6pPr marL="25146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6pPr>
              <a:lvl7pPr marL="29718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7pPr>
              <a:lvl8pPr marL="34290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8pPr>
              <a:lvl9pPr marL="3886200" indent="-228600" defTabSz="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defRPr>
              </a:lvl9pPr>
            </a:lstStyle>
            <a:p>
              <a:pPr>
                <a:buFontTx/>
                <a:buChar char="•"/>
              </a:pPr>
              <a:r>
                <a:rPr lang="zh-CN" altLang="en-AU" sz="2000">
                  <a:ea typeface="楷体_GB2312"/>
                  <a:cs typeface="楷体_GB2312"/>
                </a:rPr>
                <a:t>指定一部分核心器件</a:t>
              </a:r>
              <a:endParaRPr lang="en-AU" altLang="zh-CN" sz="200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endParaRPr lang="en-AU" altLang="zh-CN" sz="200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r>
                <a:rPr lang="zh-CN" altLang="en-US" sz="2000">
                  <a:ea typeface="楷体_GB2312"/>
                  <a:cs typeface="楷体_GB2312"/>
                </a:rPr>
                <a:t>提供部分参考</a:t>
              </a:r>
              <a:r>
                <a:rPr lang="en-AU" altLang="en-US" sz="2000">
                  <a:ea typeface="楷体_GB2312"/>
                  <a:cs typeface="楷体_GB2312"/>
                </a:rPr>
                <a:t>电路图</a:t>
              </a:r>
              <a:r>
                <a:rPr lang="en-AU" altLang="zh-CN" sz="2000">
                  <a:ea typeface="楷体_GB2312"/>
                  <a:cs typeface="楷体_GB2312"/>
                </a:rPr>
                <a:t>纸</a:t>
              </a:r>
              <a:endParaRPr lang="zh-CN" altLang="en-US" sz="200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endParaRPr lang="zh-CN" altLang="en-AU" sz="2000">
                <a:ea typeface="楷体_GB2312"/>
                <a:cs typeface="楷体_GB2312"/>
              </a:endParaRPr>
            </a:p>
            <a:p>
              <a:pPr>
                <a:buFontTx/>
                <a:buChar char="•"/>
              </a:pPr>
              <a:r>
                <a:rPr lang="zh-CN" altLang="en-AU" sz="2000">
                  <a:ea typeface="楷体_GB2312"/>
                  <a:cs typeface="楷体_GB2312"/>
                </a:rPr>
                <a:t>关注系统全局性设计问题</a:t>
              </a:r>
            </a:p>
          </p:txBody>
        </p:sp>
      </p:grpSp>
      <p:sp>
        <p:nvSpPr>
          <p:cNvPr id="8205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GB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课程</a:t>
            </a:r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简介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2800" y="2112338"/>
            <a:ext cx="8243888" cy="4138613"/>
            <a:chOff x="848544" y="2134703"/>
            <a:chExt cx="8243888" cy="4138613"/>
          </a:xfrm>
        </p:grpSpPr>
        <p:grpSp>
          <p:nvGrpSpPr>
            <p:cNvPr id="19" name="组合 18"/>
            <p:cNvGrpSpPr/>
            <p:nvPr/>
          </p:nvGrpSpPr>
          <p:grpSpPr>
            <a:xfrm>
              <a:off x="848544" y="2134703"/>
              <a:ext cx="2016125" cy="4138613"/>
              <a:chOff x="812800" y="2133600"/>
              <a:chExt cx="2016125" cy="4138613"/>
            </a:xfrm>
          </p:grpSpPr>
          <p:sp>
            <p:nvSpPr>
              <p:cNvPr id="20" name="AutoShape 22"/>
              <p:cNvSpPr>
                <a:spLocks noChangeArrowheads="1"/>
              </p:cNvSpPr>
              <p:nvPr/>
            </p:nvSpPr>
            <p:spPr bwMode="auto">
              <a:xfrm>
                <a:off x="812800" y="2133600"/>
                <a:ext cx="2016125" cy="790575"/>
              </a:xfrm>
              <a:prstGeom prst="homePlate">
                <a:avLst>
                  <a:gd name="adj" fmla="val 63755"/>
                </a:avLst>
              </a:prstGeom>
              <a:gradFill rotWithShape="1">
                <a:gsLst>
                  <a:gs pos="0">
                    <a:schemeClr val="bg2">
                      <a:gamma/>
                      <a:shade val="46275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kumimoji="1" lang="zh-CN" altLang="en-US" sz="2400" dirty="0">
                    <a:solidFill>
                      <a:schemeClr val="bg1">
                        <a:lumMod val="75000"/>
                      </a:schemeClr>
                    </a:solidFill>
                    <a:latin typeface="华文行楷" pitchFamily="2" charset="-122"/>
                    <a:ea typeface="华文行楷" pitchFamily="2" charset="-122"/>
                  </a:rPr>
                  <a:t>第一阶段</a:t>
                </a:r>
                <a:endParaRPr kumimoji="1" lang="en-US" altLang="en-AU" sz="2400" dirty="0">
                  <a:solidFill>
                    <a:schemeClr val="bg1">
                      <a:lumMod val="75000"/>
                    </a:schemeClr>
                  </a:solidFill>
                  <a:latin typeface="华文行楷" pitchFamily="2" charset="-122"/>
                  <a:ea typeface="华文行楷" pitchFamily="2" charset="-122"/>
                </a:endParaRPr>
              </a:p>
            </p:txBody>
          </p:sp>
          <p:sp>
            <p:nvSpPr>
              <p:cNvPr id="21" name="AutoShape 23"/>
              <p:cNvSpPr>
                <a:spLocks noChangeArrowheads="1"/>
              </p:cNvSpPr>
              <p:nvPr/>
            </p:nvSpPr>
            <p:spPr bwMode="auto">
              <a:xfrm>
                <a:off x="812800" y="3068638"/>
                <a:ext cx="1584325" cy="3203575"/>
              </a:xfrm>
              <a:prstGeom prst="bevel">
                <a:avLst>
                  <a:gd name="adj" fmla="val 3296"/>
                </a:avLst>
              </a:prstGeom>
              <a:solidFill>
                <a:srgbClr val="CC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0" bIns="0" anchor="ctr" anchorCtr="1"/>
              <a:lstStyle>
                <a:lvl1pPr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1pPr>
                <a:lvl2pPr marL="742950" indent="-28575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2pPr>
                <a:lvl3pPr marL="1143000" indent="-22860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3pPr>
                <a:lvl4pPr marL="1600200" indent="-22860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4pPr>
                <a:lvl5pPr marL="2057400" indent="-22860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5pPr>
                <a:lvl6pPr marL="25146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6pPr>
                <a:lvl7pPr marL="29718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7pPr>
                <a:lvl8pPr marL="34290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8pPr>
                <a:lvl9pPr marL="38862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zh-CN" sz="2000" dirty="0" err="1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电路</a:t>
                </a:r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连接与</a:t>
                </a:r>
                <a:r>
                  <a:rPr lang="en-AU" altLang="en-US" sz="2000" dirty="0" err="1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装配</a:t>
                </a:r>
                <a:endParaRPr lang="en-AU" altLang="en-US" sz="2000" dirty="0">
                  <a:solidFill>
                    <a:schemeClr val="bg1">
                      <a:lumMod val="75000"/>
                    </a:schemeClr>
                  </a:solidFill>
                  <a:ea typeface="楷体_GB2312"/>
                  <a:cs typeface="楷体_GB2312"/>
                </a:endParaRPr>
              </a:p>
              <a:p>
                <a:pPr>
                  <a:buFontTx/>
                  <a:buChar char="•"/>
                </a:pPr>
                <a:endParaRPr lang="en-US" altLang="en-AU" sz="2000" dirty="0">
                  <a:solidFill>
                    <a:schemeClr val="bg1">
                      <a:lumMod val="75000"/>
                    </a:schemeClr>
                  </a:solidFill>
                  <a:ea typeface="楷体_GB2312"/>
                  <a:cs typeface="楷体_GB2312"/>
                </a:endParaRPr>
              </a:p>
              <a:p>
                <a:pPr>
                  <a:buFontTx/>
                  <a:buChar char="•"/>
                </a:pPr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基本工具的使用</a:t>
                </a:r>
              </a:p>
              <a:p>
                <a:pPr>
                  <a:buFontTx/>
                  <a:buChar char="•"/>
                </a:pPr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ea typeface="楷体_GB2312"/>
                  <a:cs typeface="楷体_GB2312"/>
                </a:endParaRPr>
              </a:p>
              <a:p>
                <a:pPr>
                  <a:buFontTx/>
                  <a:buChar char="•"/>
                </a:pPr>
                <a:r>
                  <a:rPr lang="en-US" altLang="zh-CN" sz="2000" dirty="0" err="1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基础</a:t>
                </a:r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仪器的操作</a:t>
                </a:r>
                <a:endParaRPr lang="en-AU" altLang="en-US" sz="2000" dirty="0">
                  <a:solidFill>
                    <a:schemeClr val="bg1">
                      <a:lumMod val="75000"/>
                    </a:schemeClr>
                  </a:solidFill>
                  <a:ea typeface="楷体_GB2312"/>
                  <a:cs typeface="楷体_GB231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7041382" y="2134703"/>
              <a:ext cx="2051050" cy="4138613"/>
              <a:chOff x="7005638" y="2133600"/>
              <a:chExt cx="2051050" cy="4138613"/>
            </a:xfrm>
          </p:grpSpPr>
          <p:sp>
            <p:nvSpPr>
              <p:cNvPr id="23" name="AutoShape 35"/>
              <p:cNvSpPr>
                <a:spLocks noChangeArrowheads="1"/>
              </p:cNvSpPr>
              <p:nvPr/>
            </p:nvSpPr>
            <p:spPr bwMode="auto">
              <a:xfrm>
                <a:off x="7005638" y="2133600"/>
                <a:ext cx="2051050" cy="790575"/>
              </a:xfrm>
              <a:prstGeom prst="homePlate">
                <a:avLst>
                  <a:gd name="adj" fmla="val 64859"/>
                </a:avLst>
              </a:prstGeom>
              <a:gradFill rotWithShape="1">
                <a:gsLst>
                  <a:gs pos="0">
                    <a:schemeClr val="bg2">
                      <a:gamma/>
                      <a:shade val="46275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kumimoji="1" lang="zh-CN" altLang="en-US" sz="2400" dirty="0">
                    <a:solidFill>
                      <a:schemeClr val="bg1">
                        <a:lumMod val="75000"/>
                      </a:schemeClr>
                    </a:solidFill>
                    <a:latin typeface="华文行楷" pitchFamily="2" charset="-122"/>
                    <a:ea typeface="华文行楷" pitchFamily="2" charset="-122"/>
                  </a:rPr>
                  <a:t>第四阶段</a:t>
                </a:r>
                <a:endParaRPr kumimoji="1" lang="en-US" altLang="en-AU" sz="2400" dirty="0">
                  <a:solidFill>
                    <a:schemeClr val="bg1">
                      <a:lumMod val="75000"/>
                    </a:schemeClr>
                  </a:solidFill>
                  <a:latin typeface="华文行楷" pitchFamily="2" charset="-122"/>
                  <a:ea typeface="华文行楷" pitchFamily="2" charset="-122"/>
                </a:endParaRPr>
              </a:p>
            </p:txBody>
          </p:sp>
          <p:sp>
            <p:nvSpPr>
              <p:cNvPr id="24" name="AutoShape 37"/>
              <p:cNvSpPr>
                <a:spLocks noChangeArrowheads="1"/>
              </p:cNvSpPr>
              <p:nvPr/>
            </p:nvSpPr>
            <p:spPr bwMode="auto">
              <a:xfrm>
                <a:off x="7005638" y="3068638"/>
                <a:ext cx="1584325" cy="3203575"/>
              </a:xfrm>
              <a:prstGeom prst="bevel">
                <a:avLst>
                  <a:gd name="adj" fmla="val 3296"/>
                </a:avLst>
              </a:prstGeom>
              <a:solidFill>
                <a:srgbClr val="CC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0" bIns="0" anchor="ctr" anchorCtr="1"/>
              <a:lstStyle>
                <a:lvl1pPr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1pPr>
                <a:lvl2pPr marL="742950" indent="-28575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2pPr>
                <a:lvl3pPr marL="1143000" indent="-22860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3pPr>
                <a:lvl4pPr marL="1600200" indent="-22860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4pPr>
                <a:lvl5pPr marL="2057400" indent="-22860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5pPr>
                <a:lvl6pPr marL="25146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6pPr>
                <a:lvl7pPr marL="29718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7pPr>
                <a:lvl8pPr marL="34290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8pPr>
                <a:lvl9pPr marL="38862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基本不限定器件</a:t>
                </a:r>
                <a:endParaRPr lang="en-AU" altLang="en-US" sz="2000" dirty="0">
                  <a:solidFill>
                    <a:schemeClr val="bg1">
                      <a:lumMod val="75000"/>
                    </a:schemeClr>
                  </a:solidFill>
                  <a:ea typeface="楷体_GB2312"/>
                  <a:cs typeface="楷体_GB2312"/>
                </a:endParaRPr>
              </a:p>
              <a:p>
                <a:pPr>
                  <a:buFontTx/>
                  <a:buChar char="•"/>
                </a:pPr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较少的参考电路</a:t>
                </a:r>
              </a:p>
              <a:p>
                <a:pPr>
                  <a:buFontTx/>
                  <a:buChar char="•"/>
                </a:pPr>
                <a:r>
                  <a:rPr lang="zh-CN" altLang="en-AU" sz="2000" dirty="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参与器件采购</a:t>
                </a:r>
              </a:p>
              <a:p>
                <a:pPr>
                  <a:buFontTx/>
                  <a:buChar char="•"/>
                </a:pPr>
                <a:r>
                  <a:rPr lang="zh-CN" altLang="en-AU" sz="2000" dirty="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完成系统功能</a:t>
                </a:r>
              </a:p>
              <a:p>
                <a:pPr>
                  <a:buFontTx/>
                  <a:buChar char="•"/>
                </a:pPr>
                <a:r>
                  <a:rPr lang="zh-CN" altLang="en-AU" sz="2000" dirty="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测试方案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901182" y="2134703"/>
              <a:ext cx="2016125" cy="4138613"/>
              <a:chOff x="2865438" y="2133600"/>
              <a:chExt cx="2016125" cy="4138613"/>
            </a:xfrm>
          </p:grpSpPr>
          <p:sp>
            <p:nvSpPr>
              <p:cNvPr id="26" name="AutoShape 33"/>
              <p:cNvSpPr>
                <a:spLocks noChangeArrowheads="1"/>
              </p:cNvSpPr>
              <p:nvPr/>
            </p:nvSpPr>
            <p:spPr bwMode="auto">
              <a:xfrm>
                <a:off x="2865438" y="2133600"/>
                <a:ext cx="2016125" cy="790575"/>
              </a:xfrm>
              <a:prstGeom prst="homePlate">
                <a:avLst>
                  <a:gd name="adj" fmla="val 63755"/>
                </a:avLst>
              </a:prstGeom>
              <a:gradFill rotWithShape="1">
                <a:gsLst>
                  <a:gs pos="0">
                    <a:schemeClr val="bg2">
                      <a:gamma/>
                      <a:shade val="46275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kumimoji="1" lang="zh-CN" altLang="en-US" sz="2400" dirty="0">
                    <a:solidFill>
                      <a:schemeClr val="bg1">
                        <a:lumMod val="75000"/>
                      </a:schemeClr>
                    </a:solidFill>
                    <a:latin typeface="华文行楷" pitchFamily="2" charset="-122"/>
                    <a:ea typeface="华文行楷" pitchFamily="2" charset="-122"/>
                  </a:rPr>
                  <a:t>第二阶段</a:t>
                </a:r>
              </a:p>
            </p:txBody>
          </p:sp>
          <p:sp>
            <p:nvSpPr>
              <p:cNvPr id="27" name="AutoShape 38"/>
              <p:cNvSpPr>
                <a:spLocks noChangeArrowheads="1"/>
              </p:cNvSpPr>
              <p:nvPr/>
            </p:nvSpPr>
            <p:spPr bwMode="auto">
              <a:xfrm>
                <a:off x="2865438" y="3068638"/>
                <a:ext cx="1584325" cy="3203575"/>
              </a:xfrm>
              <a:prstGeom prst="bevel">
                <a:avLst>
                  <a:gd name="adj" fmla="val 3296"/>
                </a:avLst>
              </a:prstGeom>
              <a:solidFill>
                <a:srgbClr val="CC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0" bIns="0" anchor="ctr" anchorCtr="1"/>
              <a:lstStyle>
                <a:lvl1pPr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1pPr>
                <a:lvl2pPr marL="742950" indent="-28575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2pPr>
                <a:lvl3pPr marL="1143000" indent="-22860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3pPr>
                <a:lvl4pPr marL="1600200" indent="-22860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4pPr>
                <a:lvl5pPr marL="2057400" indent="-228600" defTabSz="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5pPr>
                <a:lvl6pPr marL="25146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6pPr>
                <a:lvl7pPr marL="29718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7pPr>
                <a:lvl8pPr marL="34290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8pPr>
                <a:lvl9pPr marL="3886200" indent="-228600" defTabSz="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zh-CN" altLang="en-AU" sz="200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指定大部分器件</a:t>
                </a:r>
              </a:p>
              <a:p>
                <a:pPr>
                  <a:buFontTx/>
                  <a:buChar char="•"/>
                </a:pPr>
                <a:endParaRPr lang="en-AU" altLang="zh-CN" sz="2000">
                  <a:solidFill>
                    <a:schemeClr val="bg1">
                      <a:lumMod val="75000"/>
                    </a:schemeClr>
                  </a:solidFill>
                  <a:ea typeface="楷体_GB2312"/>
                  <a:cs typeface="楷体_GB2312"/>
                </a:endParaRPr>
              </a:p>
              <a:p>
                <a:pPr>
                  <a:buFontTx/>
                  <a:buChar char="•"/>
                </a:pPr>
                <a:r>
                  <a:rPr lang="en-US" altLang="zh-CN" sz="200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提供</a:t>
                </a:r>
                <a:r>
                  <a:rPr lang="en-US" altLang="en-AU" sz="200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大部分电路图</a:t>
                </a:r>
                <a:endParaRPr lang="en-US" altLang="zh-CN" sz="2000">
                  <a:solidFill>
                    <a:schemeClr val="bg1">
                      <a:lumMod val="75000"/>
                    </a:schemeClr>
                  </a:solidFill>
                  <a:ea typeface="楷体_GB2312"/>
                  <a:cs typeface="楷体_GB2312"/>
                </a:endParaRPr>
              </a:p>
              <a:p>
                <a:pPr>
                  <a:buFontTx/>
                  <a:buChar char="•"/>
                </a:pPr>
                <a:endParaRPr lang="zh-CN" altLang="en-AU" sz="2000">
                  <a:solidFill>
                    <a:schemeClr val="bg1">
                      <a:lumMod val="75000"/>
                    </a:schemeClr>
                  </a:solidFill>
                  <a:ea typeface="楷体_GB2312"/>
                  <a:cs typeface="楷体_GB2312"/>
                </a:endParaRPr>
              </a:p>
              <a:p>
                <a:pPr>
                  <a:buFontTx/>
                  <a:buChar char="•"/>
                </a:pPr>
                <a:r>
                  <a:rPr lang="zh-CN" altLang="en-AU" sz="2000">
                    <a:solidFill>
                      <a:schemeClr val="bg1">
                        <a:lumMod val="75000"/>
                      </a:schemeClr>
                    </a:solidFill>
                    <a:ea typeface="楷体_GB2312"/>
                    <a:cs typeface="楷体_GB2312"/>
                  </a:rPr>
                  <a:t>着重关注系统某一局部的问题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73D5C3-37F0-4FFF-AC7D-0C99CE44A898}" type="slidenum">
              <a:rPr lang="en-US" altLang="zh-CN" sz="1000" b="0"/>
              <a:pPr/>
              <a:t>6</a:t>
            </a:fld>
            <a:endParaRPr lang="en-US" altLang="zh-CN" sz="1000" b="0"/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chemeClr val="bg1"/>
                </a:solidFill>
                <a:ea typeface="隶书" panose="02010509060101010101" pitchFamily="49" charset="-122"/>
              </a:rPr>
              <a:t>课程简介</a:t>
            </a:r>
            <a:endParaRPr kumimoji="1" lang="zh-CN" altLang="en-GB" sz="240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10244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77774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做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工程实用电路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设计不能仅靠理论性课程中所学知识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895926" y="1415974"/>
            <a:ext cx="8064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663300"/>
                </a:solidFill>
                <a:latin typeface="宋体" panose="02010600030101010101" pitchFamily="2" charset="-122"/>
              </a:rPr>
              <a:t>理论教材更新滞后</a:t>
            </a:r>
            <a:endParaRPr lang="zh-CN" altLang="en-US" sz="1800" dirty="0">
              <a:solidFill>
                <a:srgbClr val="663300"/>
              </a:solidFill>
              <a:latin typeface="宋体" panose="02010600030101010101" pitchFamily="2" charset="-122"/>
            </a:endParaRPr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895926" y="3680571"/>
            <a:ext cx="8064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663300"/>
                </a:solidFill>
                <a:latin typeface="宋体" panose="02010600030101010101" pitchFamily="2" charset="-122"/>
              </a:rPr>
              <a:t>专业素养</a:t>
            </a:r>
            <a:endParaRPr lang="zh-CN" altLang="en-US" sz="1800" dirty="0">
              <a:solidFill>
                <a:srgbClr val="663300"/>
              </a:solidFill>
              <a:latin typeface="宋体" panose="02010600030101010101" pitchFamily="2" charset="-122"/>
            </a:endParaRPr>
          </a:p>
        </p:txBody>
      </p:sp>
      <p:sp>
        <p:nvSpPr>
          <p:cNvPr id="20" name="Text Box 30"/>
          <p:cNvSpPr txBox="1">
            <a:spLocks noChangeArrowheads="1"/>
          </p:cNvSpPr>
          <p:nvPr/>
        </p:nvSpPr>
        <p:spPr bwMode="auto">
          <a:xfrm>
            <a:off x="895926" y="4571649"/>
            <a:ext cx="8064500" cy="12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accent2"/>
                </a:solidFill>
                <a:latin typeface="宋体" panose="02010600030101010101" pitchFamily="2" charset="-122"/>
              </a:rPr>
              <a:t>工程常识：熟悉实际元器件及其性能参数、电路制作、电路测试等等 </a:t>
            </a:r>
            <a:endParaRPr lang="en-US" altLang="zh-CN" sz="1800" dirty="0">
              <a:solidFill>
                <a:schemeClr val="accent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accent2"/>
                </a:solidFill>
                <a:latin typeface="宋体" panose="02010600030101010101" pitchFamily="2" charset="-122"/>
              </a:rPr>
              <a:t>设计工具：电路仿真验证、电路板原理设计和布线设计、仪器设备等等</a:t>
            </a:r>
            <a:endParaRPr lang="en-US" altLang="zh-CN" sz="1800" dirty="0">
              <a:solidFill>
                <a:schemeClr val="accent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accent2"/>
                </a:solidFill>
                <a:latin typeface="宋体" panose="02010600030101010101" pitchFamily="2" charset="-122"/>
              </a:rPr>
              <a:t>工程思维方法：工程折中、工程迭代、等效测试等等</a:t>
            </a:r>
            <a:endParaRPr lang="zh-CN" altLang="en-US" sz="1800" dirty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415925" y="3187367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本课程提供工程电路的设计实践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895926" y="1893573"/>
            <a:ext cx="8064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663300"/>
                </a:solidFill>
                <a:latin typeface="宋体" panose="02010600030101010101" pitchFamily="2" charset="-122"/>
              </a:rPr>
              <a:t>理论课程重点在电子线路的数学原理，不在于器件的应用技能技巧</a:t>
            </a:r>
            <a:endParaRPr lang="zh-CN" altLang="en-US" sz="1800" dirty="0">
              <a:solidFill>
                <a:srgbClr val="663300"/>
              </a:solidFill>
              <a:latin typeface="宋体" panose="02010600030101010101" pitchFamily="2" charset="-122"/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895926" y="4110158"/>
            <a:ext cx="8064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663300"/>
                </a:solidFill>
                <a:latin typeface="宋体" panose="02010600030101010101" pitchFamily="2" charset="-122"/>
              </a:rPr>
              <a:t>开发者视角</a:t>
            </a:r>
            <a:endParaRPr lang="zh-CN" altLang="en-US" sz="1800" dirty="0">
              <a:solidFill>
                <a:srgbClr val="6633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45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522590B6-48A3-42A9-A882-FF782E5D0185}" type="slidenum">
              <a:rPr lang="en-US" altLang="zh-CN" sz="1000" b="0" smtClean="0">
                <a:ea typeface="宋体" panose="02010600030101010101" pitchFamily="2" charset="-122"/>
              </a:rPr>
              <a:pPr/>
              <a:t>7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课程分组规则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2438" y="836613"/>
            <a:ext cx="882173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分组以自愿组合为主，未经分组的学生，不能参加课程学习。</a:t>
            </a:r>
          </a:p>
          <a:p>
            <a:pPr algn="just" eaLnBrk="1" hangingPunct="1"/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分组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情况须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000" dirty="0" smtClean="0">
                <a:solidFill>
                  <a:srgbClr val="6600FF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2000" dirty="0" smtClean="0">
                <a:solidFill>
                  <a:srgbClr val="6600FF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2000" dirty="0" smtClean="0">
                <a:solidFill>
                  <a:srgbClr val="6600FF"/>
                </a:solidFill>
                <a:latin typeface="楷体_GB2312" pitchFamily="49" charset="-122"/>
                <a:ea typeface="楷体_GB2312" pitchFamily="49" charset="-122"/>
              </a:rPr>
              <a:t>18</a:t>
            </a:r>
            <a:r>
              <a:rPr lang="zh-CN" altLang="en-US" sz="2000" dirty="0" smtClean="0">
                <a:solidFill>
                  <a:srgbClr val="6600FF"/>
                </a:solidFill>
                <a:latin typeface="楷体_GB2312" pitchFamily="49" charset="-122"/>
                <a:ea typeface="楷体_GB2312" pitchFamily="49" charset="-122"/>
              </a:rPr>
              <a:t>日前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到网上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登记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 smtClean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http://202.120.39.248/login.aspx</a:t>
            </a:r>
            <a:endParaRPr lang="zh-CN" altLang="en-US" sz="2000" dirty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/>
            <a:endParaRPr lang="zh-CN" altLang="en-US" sz="2000" dirty="0">
              <a:latin typeface="楷体_GB2312"/>
              <a:ea typeface="楷体_GB2312"/>
              <a:cs typeface="楷体_GB2312"/>
            </a:endParaRPr>
          </a:p>
          <a:p>
            <a:pPr algn="just"/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一个小组由</a:t>
            </a:r>
            <a:r>
              <a:rPr lang="en-US" altLang="zh-CN" sz="2000" dirty="0">
                <a:latin typeface="楷体_GB2312"/>
                <a:ea typeface="楷体_GB2312"/>
                <a:cs typeface="楷体_GB2312"/>
              </a:rPr>
              <a:t>2-4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人组成，但不鼓励</a:t>
            </a:r>
            <a:r>
              <a:rPr lang="en-US" altLang="zh-CN" sz="2000" dirty="0">
                <a:latin typeface="楷体_GB2312"/>
                <a:ea typeface="楷体_GB2312"/>
                <a:cs typeface="楷体_GB2312"/>
              </a:rPr>
              <a:t>4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人（同等条件下，评分等级降低一等，除非第</a:t>
            </a:r>
            <a:r>
              <a:rPr lang="en-US" altLang="zh-CN" sz="2000" dirty="0">
                <a:latin typeface="楷体_GB2312"/>
                <a:ea typeface="楷体_GB2312"/>
                <a:cs typeface="楷体_GB2312"/>
              </a:rPr>
              <a:t>4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成员为外国留学生），推荐以</a:t>
            </a:r>
            <a:r>
              <a:rPr lang="en-US" altLang="zh-CN" sz="2000" dirty="0">
                <a:latin typeface="楷体_GB2312"/>
                <a:ea typeface="楷体_GB2312"/>
                <a:cs typeface="楷体_GB2312"/>
              </a:rPr>
              <a:t>3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人组成；请将留学生信息告知任课老师</a:t>
            </a:r>
            <a:r>
              <a:rPr lang="zh-CN" altLang="en-US" sz="2000" dirty="0" smtClean="0">
                <a:latin typeface="楷体_GB2312"/>
                <a:ea typeface="楷体_GB2312"/>
                <a:cs typeface="楷体_GB2312"/>
              </a:rPr>
              <a:t>（袁焱：</a:t>
            </a:r>
            <a:r>
              <a:rPr lang="en-US" altLang="zh-CN" sz="2000" dirty="0" smtClean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yymail@sjtu.edu.cn</a:t>
            </a:r>
            <a:r>
              <a:rPr lang="zh-CN" altLang="en-US" sz="2000" dirty="0" smtClean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），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以便评分时掌握政策。</a:t>
            </a:r>
          </a:p>
          <a:p>
            <a:pPr algn="just"/>
            <a:endParaRPr lang="zh-CN" altLang="en-US" sz="2000" dirty="0">
              <a:latin typeface="楷体_GB2312"/>
              <a:ea typeface="楷体_GB2312"/>
              <a:cs typeface="楷体_GB2312"/>
            </a:endParaRPr>
          </a:p>
          <a:p>
            <a:pPr algn="just"/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每组设组长一名，负责课程学习过程中的小组内组织管理，代表小组与教师联络等事宜，并参与部分评分工作。</a:t>
            </a:r>
          </a:p>
          <a:p>
            <a:pPr algn="just"/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小组组建经上报后，人员将不能变更，因故发生减员的一般不能补充，减员中包括组长的，由余下成员中重新产生组长。</a:t>
            </a:r>
          </a:p>
          <a:p>
            <a:pPr algn="just"/>
            <a:endParaRPr lang="zh-CN" altLang="en-US" sz="2000" dirty="0">
              <a:latin typeface="楷体_GB2312"/>
              <a:ea typeface="楷体_GB2312"/>
              <a:cs typeface="楷体_GB2312"/>
            </a:endParaRPr>
          </a:p>
          <a:p>
            <a:pPr algn="just"/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找不到</a:t>
            </a:r>
            <a:r>
              <a:rPr lang="zh-CN" altLang="en-US" sz="2000" dirty="0" smtClean="0">
                <a:ea typeface="楷体_GB2312"/>
                <a:cs typeface="楷体_GB2312"/>
              </a:rPr>
              <a:t>“合伙人”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的同学，建议：</a:t>
            </a:r>
          </a:p>
          <a:p>
            <a:pPr algn="just"/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（</a:t>
            </a:r>
            <a:r>
              <a:rPr lang="en-US" altLang="zh-CN" sz="2000" dirty="0">
                <a:latin typeface="楷体_GB2312"/>
                <a:ea typeface="楷体_GB2312"/>
                <a:cs typeface="楷体_GB2312"/>
              </a:rPr>
              <a:t>1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）可自任组长网上注册，招募组员</a:t>
            </a:r>
          </a:p>
          <a:p>
            <a:pPr algn="just"/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（</a:t>
            </a:r>
            <a:r>
              <a:rPr lang="en-US" altLang="zh-CN" sz="2000" dirty="0">
                <a:latin typeface="楷体_GB2312"/>
                <a:ea typeface="楷体_GB2312"/>
                <a:cs typeface="楷体_GB2312"/>
              </a:rPr>
              <a:t>2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）联系参加其他组 （网上列表查询愿意接受新成员的组）</a:t>
            </a:r>
          </a:p>
          <a:p>
            <a:pPr algn="just"/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（</a:t>
            </a:r>
            <a:r>
              <a:rPr lang="en-US" altLang="zh-CN" sz="2000" dirty="0">
                <a:latin typeface="楷体_GB2312"/>
                <a:ea typeface="楷体_GB2312"/>
                <a:cs typeface="楷体_GB2312"/>
              </a:rPr>
              <a:t>3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）前</a:t>
            </a:r>
            <a:r>
              <a:rPr lang="en-US" altLang="zh-CN" sz="2000" dirty="0">
                <a:latin typeface="楷体_GB2312"/>
                <a:ea typeface="楷体_GB2312"/>
                <a:cs typeface="楷体_GB2312"/>
              </a:rPr>
              <a:t>2</a:t>
            </a:r>
            <a:r>
              <a:rPr lang="zh-CN" altLang="en-US" sz="2000" dirty="0">
                <a:latin typeface="楷体_GB2312"/>
                <a:ea typeface="楷体_GB2312"/>
                <a:cs typeface="楷体_GB2312"/>
              </a:rPr>
              <a:t>项努力无效时，请于</a:t>
            </a:r>
            <a:r>
              <a:rPr lang="en-US" altLang="zh-CN" sz="2000" dirty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9</a:t>
            </a:r>
            <a:r>
              <a:rPr lang="zh-CN" altLang="en-US" sz="2000" dirty="0" smtClean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月</a:t>
            </a:r>
            <a:r>
              <a:rPr lang="en-US" altLang="zh-CN" sz="2000" dirty="0" smtClean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18</a:t>
            </a:r>
            <a:r>
              <a:rPr lang="zh-CN" altLang="en-US" sz="2000" dirty="0" smtClean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日</a:t>
            </a:r>
            <a:r>
              <a:rPr lang="zh-CN" altLang="en-US" sz="2000" dirty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以前</a:t>
            </a:r>
            <a:r>
              <a:rPr lang="zh-CN" altLang="en-US" sz="2000" dirty="0" smtClean="0">
                <a:latin typeface="楷体_GB2312"/>
                <a:ea typeface="楷体_GB2312"/>
                <a:cs typeface="楷体_GB2312"/>
              </a:rPr>
              <a:t>向陈颖琪老师</a:t>
            </a:r>
            <a:r>
              <a:rPr lang="en-US" altLang="zh-CN" sz="2000" dirty="0">
                <a:latin typeface="楷体_GB2312"/>
                <a:ea typeface="楷体_GB2312"/>
                <a:cs typeface="楷体_GB2312"/>
              </a:rPr>
              <a:t>clenny@163.com</a:t>
            </a:r>
            <a:r>
              <a:rPr lang="zh-CN" altLang="en-US" sz="2000" dirty="0" smtClean="0">
                <a:latin typeface="楷体_GB2312"/>
                <a:ea typeface="楷体_GB2312"/>
                <a:cs typeface="楷体_GB2312"/>
              </a:rPr>
              <a:t>求助，求助时写清课程名称</a:t>
            </a:r>
            <a:endParaRPr lang="zh-CN" altLang="en-US" sz="2000" dirty="0">
              <a:latin typeface="楷体_GB2312"/>
              <a:ea typeface="楷体_GB2312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E54539DE-8C52-42E5-A3FF-7CB3EF248E04}" type="slidenum">
              <a:rPr lang="en-US" altLang="zh-CN" sz="1000" b="0" smtClean="0">
                <a:ea typeface="宋体" panose="02010600030101010101" pitchFamily="2" charset="-122"/>
              </a:rPr>
              <a:pPr/>
              <a:t>8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en-US" altLang="zh-CN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AGENDA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812540" y="1088740"/>
            <a:ext cx="496861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课程简介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课程分组规则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课程任务介绍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_GB2312"/>
                <a:ea typeface="楷体_GB2312"/>
                <a:cs typeface="楷体_GB2312"/>
              </a:rPr>
              <a:t>电源转换技术简介</a:t>
            </a:r>
            <a:endParaRPr lang="en-US" altLang="zh-CN" sz="2400" dirty="0" smtClean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课程教学进度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课程评分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楷体_GB2312"/>
                <a:ea typeface="楷体_GB2312"/>
                <a:cs typeface="楷体_GB2312"/>
              </a:rPr>
              <a:t>其他事项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楷体_GB2312"/>
              <a:ea typeface="楷体_GB231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21988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2"/>
          <p:cNvSpPr>
            <a:spLocks noGrp="1"/>
          </p:cNvSpPr>
          <p:nvPr>
            <p:ph idx="1"/>
          </p:nvPr>
        </p:nvSpPr>
        <p:spPr bwMode="auto">
          <a:xfrm>
            <a:off x="812540" y="1376772"/>
            <a:ext cx="8915400" cy="6932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C00000"/>
                </a:solidFill>
              </a:rPr>
              <a:t>第一阶段 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 marL="334963" lvl="1" indent="0">
              <a:buNone/>
            </a:pPr>
            <a:r>
              <a:rPr lang="en-US" altLang="zh-CN" sz="1800" dirty="0" smtClean="0">
                <a:solidFill>
                  <a:srgbClr val="C00000"/>
                </a:solidFill>
              </a:rPr>
              <a:t>DC-DC</a:t>
            </a:r>
            <a:r>
              <a:rPr lang="zh-CN" altLang="en-US" sz="1800" dirty="0" smtClean="0">
                <a:solidFill>
                  <a:srgbClr val="C00000"/>
                </a:solidFill>
              </a:rPr>
              <a:t>开关稳压电源设计和制作</a:t>
            </a:r>
            <a:endParaRPr lang="en-US" altLang="zh-CN" sz="1800" dirty="0" smtClean="0">
              <a:solidFill>
                <a:srgbClr val="C00000"/>
              </a:solidFill>
            </a:endParaRPr>
          </a:p>
        </p:txBody>
      </p:sp>
      <p:sp>
        <p:nvSpPr>
          <p:cNvPr id="10243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669925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66992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fld id="{257A0BD6-7BD0-4A68-BDD6-198AE6203181}" type="slidenum">
              <a:rPr lang="en-US" altLang="zh-CN" sz="1000" b="0" smtClean="0">
                <a:ea typeface="宋体" panose="02010600030101010101" pitchFamily="2" charset="-122"/>
              </a:rPr>
              <a:pPr/>
              <a:t>9</a:t>
            </a:fld>
            <a:endParaRPr lang="en-US" altLang="zh-CN" sz="1000" b="0" smtClean="0">
              <a:ea typeface="宋体" panose="02010600030101010101" pitchFamily="2" charset="-122"/>
            </a:endParaRPr>
          </a:p>
        </p:txBody>
      </p:sp>
      <p:sp>
        <p:nvSpPr>
          <p:cNvPr id="10244" name="Rectangle 40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chemeClr val="bg1"/>
                </a:solidFill>
                <a:ea typeface="隶书" panose="02010509060101010101" pitchFamily="49" charset="-122"/>
              </a:rPr>
              <a:t>课程任务介绍</a:t>
            </a:r>
            <a:endParaRPr kumimoji="1" lang="zh-CN" altLang="en-GB" sz="24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15925" y="871538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全部任务分为三个阶段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812540" y="2214035"/>
            <a:ext cx="8915400" cy="7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第二阶段 </a:t>
            </a:r>
            <a:endParaRPr lang="en-US" altLang="zh-CN" sz="1800" kern="0" dirty="0" smtClean="0">
              <a:solidFill>
                <a:srgbClr val="C00000"/>
              </a:solidFill>
            </a:endParaRPr>
          </a:p>
          <a:p>
            <a:pPr marL="334963" lvl="1" indent="0">
              <a:buFontTx/>
              <a:buNone/>
            </a:pPr>
            <a:r>
              <a:rPr lang="en-US" altLang="zh-CN" sz="1800" kern="0" dirty="0" smtClean="0">
                <a:solidFill>
                  <a:srgbClr val="C00000"/>
                </a:solidFill>
              </a:rPr>
              <a:t>DC-DC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开关稳流电源设计和制作</a:t>
            </a:r>
            <a:endParaRPr lang="en-US" altLang="zh-CN" sz="1800" kern="0" dirty="0" smtClean="0">
              <a:solidFill>
                <a:srgbClr val="C00000"/>
              </a:solidFill>
            </a:endParaRPr>
          </a:p>
          <a:p>
            <a:pPr marL="334963" lvl="1" indent="0">
              <a:buFontTx/>
              <a:buNone/>
            </a:pP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815936" y="3071530"/>
            <a:ext cx="8915400" cy="7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第三阶段 </a:t>
            </a:r>
            <a:endParaRPr lang="en-US" altLang="zh-CN" sz="1800" kern="0" dirty="0" smtClean="0">
              <a:solidFill>
                <a:srgbClr val="C00000"/>
              </a:solidFill>
            </a:endParaRPr>
          </a:p>
          <a:p>
            <a:pPr marL="334963" lvl="1" indent="0">
              <a:buFontTx/>
              <a:buNone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开关电源并联供电系统设计和实现</a:t>
            </a:r>
            <a:endParaRPr lang="en-US" altLang="zh-CN" sz="1800" kern="0" dirty="0" smtClean="0">
              <a:solidFill>
                <a:srgbClr val="C00000"/>
              </a:solidFill>
            </a:endParaRPr>
          </a:p>
          <a:p>
            <a:pPr marL="334963" lvl="1" indent="0">
              <a:buFontTx/>
              <a:buNone/>
            </a:pP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420117" y="3946760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以表面贴装元件为主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24453" y="4452744"/>
            <a:ext cx="9073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66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核心元器件有点小贵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812540" y="4914409"/>
            <a:ext cx="8915400" cy="136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50825" indent="-25082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513" indent="-209550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38200" indent="-168275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173163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08125" indent="-166688" algn="l" defTabSz="6699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9653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4225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8797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336925" indent="-166688" algn="l" defTabSz="669925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运算放大器芯片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TLV2372   $1.25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开关电源芯片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TPS40200    $1.32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数模转换器芯片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DAC6571   $1.32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0" dirty="0" smtClean="0">
                <a:solidFill>
                  <a:srgbClr val="C00000"/>
                </a:solidFill>
              </a:rPr>
              <a:t>加税后，价值</a:t>
            </a:r>
            <a:r>
              <a:rPr lang="en-US" altLang="zh-CN" sz="1800" kern="0" dirty="0" smtClean="0">
                <a:solidFill>
                  <a:srgbClr val="C00000"/>
                </a:solidFill>
              </a:rPr>
              <a:t>9</a:t>
            </a:r>
            <a:r>
              <a:rPr lang="zh-CN" altLang="en-US" sz="1800" kern="0" dirty="0" smtClean="0">
                <a:solidFill>
                  <a:srgbClr val="C00000"/>
                </a:solidFill>
              </a:rPr>
              <a:t>元以上</a:t>
            </a:r>
            <a:endParaRPr lang="en-US" altLang="zh-CN" sz="1800" kern="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演示文稿">
  <a:themeElements>
    <a:clrScheme name="空演示文稿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空演示文稿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chemeClr val="tx1"/>
          </a:solidFill>
          <a:round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AU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16184</TotalTime>
  <Words>1822</Words>
  <Application>Microsoft Office PowerPoint</Application>
  <PresentationFormat>A4 纸张(210x297 毫米)</PresentationFormat>
  <Paragraphs>352</Paragraphs>
  <Slides>28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黑体</vt:lpstr>
      <vt:lpstr>华文行楷</vt:lpstr>
      <vt:lpstr>华文楷体</vt:lpstr>
      <vt:lpstr>华文隶书</vt:lpstr>
      <vt:lpstr>楷体_GB2312</vt:lpstr>
      <vt:lpstr>隶书</vt:lpstr>
      <vt:lpstr>宋体</vt:lpstr>
      <vt:lpstr>Arial</vt:lpstr>
      <vt:lpstr>Calibri</vt:lpstr>
      <vt:lpstr>Wingdings</vt:lpstr>
      <vt:lpstr>空演示文稿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袁焱</dc:creator>
  <cp:lastModifiedBy>eelab</cp:lastModifiedBy>
  <cp:revision>2588</cp:revision>
  <cp:lastPrinted>2017-09-11T07:11:28Z</cp:lastPrinted>
  <dcterms:created xsi:type="dcterms:W3CDTF">2002-01-06T03:16:25Z</dcterms:created>
  <dcterms:modified xsi:type="dcterms:W3CDTF">2019-09-11T05:37:18Z</dcterms:modified>
</cp:coreProperties>
</file>